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322" r:id="rId4"/>
    <p:sldId id="259" r:id="rId5"/>
    <p:sldId id="260" r:id="rId6"/>
    <p:sldId id="261" r:id="rId7"/>
    <p:sldId id="263" r:id="rId8"/>
    <p:sldId id="264" r:id="rId9"/>
    <p:sldId id="318" r:id="rId10"/>
    <p:sldId id="317" r:id="rId11"/>
    <p:sldId id="320" r:id="rId12"/>
    <p:sldId id="313" r:id="rId13"/>
    <p:sldId id="315" r:id="rId14"/>
    <p:sldId id="314" r:id="rId15"/>
    <p:sldId id="316" r:id="rId16"/>
    <p:sldId id="319" r:id="rId17"/>
    <p:sldId id="311" r:id="rId18"/>
    <p:sldId id="265" r:id="rId19"/>
    <p:sldId id="266" r:id="rId20"/>
    <p:sldId id="267" r:id="rId21"/>
    <p:sldId id="308" r:id="rId22"/>
    <p:sldId id="307" r:id="rId23"/>
    <p:sldId id="324" r:id="rId24"/>
    <p:sldId id="325" r:id="rId25"/>
    <p:sldId id="270" r:id="rId26"/>
    <p:sldId id="268" r:id="rId27"/>
    <p:sldId id="269" r:id="rId28"/>
    <p:sldId id="271" r:id="rId29"/>
    <p:sldId id="287" r:id="rId30"/>
    <p:sldId id="272" r:id="rId31"/>
    <p:sldId id="273" r:id="rId32"/>
    <p:sldId id="275" r:id="rId33"/>
    <p:sldId id="277" r:id="rId34"/>
    <p:sldId id="274" r:id="rId35"/>
    <p:sldId id="276" r:id="rId36"/>
    <p:sldId id="278" r:id="rId37"/>
    <p:sldId id="283" r:id="rId38"/>
    <p:sldId id="282" r:id="rId39"/>
    <p:sldId id="284" r:id="rId40"/>
    <p:sldId id="280" r:id="rId41"/>
    <p:sldId id="281" r:id="rId42"/>
    <p:sldId id="285" r:id="rId43"/>
    <p:sldId id="286" r:id="rId44"/>
    <p:sldId id="298" r:id="rId45"/>
    <p:sldId id="288" r:id="rId46"/>
    <p:sldId id="290" r:id="rId47"/>
    <p:sldId id="297" r:id="rId48"/>
    <p:sldId id="291" r:id="rId49"/>
    <p:sldId id="292" r:id="rId50"/>
    <p:sldId id="300" r:id="rId51"/>
    <p:sldId id="293" r:id="rId52"/>
    <p:sldId id="294" r:id="rId53"/>
    <p:sldId id="296" r:id="rId54"/>
    <p:sldId id="301" r:id="rId55"/>
    <p:sldId id="321" r:id="rId56"/>
    <p:sldId id="323" r:id="rId57"/>
    <p:sldId id="302" r:id="rId58"/>
    <p:sldId id="303" r:id="rId59"/>
    <p:sldId id="304" r:id="rId60"/>
    <p:sldId id="312" r:id="rId61"/>
    <p:sldId id="305" r:id="rId62"/>
    <p:sldId id="306" r:id="rId63"/>
    <p:sldId id="309" r:id="rId64"/>
  </p:sldIdLst>
  <p:sldSz cx="12192000" cy="6858000"/>
  <p:notesSz cx="6858000" cy="9144000"/>
  <p:defaultTextStyle>
    <a:defPPr>
      <a:defRPr lang="en-L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F49C0-9407-9149-9475-6A3520EFA969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020744-9A1D-EC44-BB39-DE99D31DF9B7}">
      <dgm:prSet phldrT="[Text]"/>
      <dgm:spPr/>
      <dgm:t>
        <a:bodyPr/>
        <a:lstStyle/>
        <a:p>
          <a:pPr algn="l"/>
          <a:r>
            <a:rPr lang="en-GB" dirty="0"/>
            <a:t>1. Diarrhoea in relation to fasting </a:t>
          </a:r>
        </a:p>
        <a:p>
          <a:pPr algn="l"/>
          <a:r>
            <a:rPr lang="en-GB" dirty="0"/>
            <a:t>2. Faecal anion gap</a:t>
          </a:r>
        </a:p>
      </dgm:t>
    </dgm:pt>
    <dgm:pt modelId="{C65970F1-0213-2F42-B213-E7684C342CA5}" type="parTrans" cxnId="{B9F49306-08E4-D94E-A8DE-5368D83B5E6F}">
      <dgm:prSet/>
      <dgm:spPr/>
      <dgm:t>
        <a:bodyPr/>
        <a:lstStyle/>
        <a:p>
          <a:endParaRPr lang="en-GB"/>
        </a:p>
      </dgm:t>
    </dgm:pt>
    <dgm:pt modelId="{FF096561-9614-EB4B-B199-B215F8FDD3BA}" type="sibTrans" cxnId="{B9F49306-08E4-D94E-A8DE-5368D83B5E6F}">
      <dgm:prSet/>
      <dgm:spPr/>
      <dgm:t>
        <a:bodyPr/>
        <a:lstStyle/>
        <a:p>
          <a:endParaRPr lang="en-GB"/>
        </a:p>
      </dgm:t>
    </dgm:pt>
    <dgm:pt modelId="{2AB20368-94C9-8C40-AD32-C6C3DBE277B3}">
      <dgm:prSet phldrT="[Text]"/>
      <dgm:spPr/>
      <dgm:t>
        <a:bodyPr/>
        <a:lstStyle/>
        <a:p>
          <a:r>
            <a:rPr lang="en-GB" dirty="0"/>
            <a:t>Diarrhoea cases with fasting.</a:t>
          </a:r>
        </a:p>
        <a:p>
          <a:r>
            <a:rPr lang="en-GB" dirty="0"/>
            <a:t>Anion  gap &gt; 50</a:t>
          </a:r>
        </a:p>
      </dgm:t>
    </dgm:pt>
    <dgm:pt modelId="{155779BF-CBFF-414B-B92C-933EBAD5B5F2}" type="parTrans" cxnId="{0C36CF30-9ABD-7C4C-A26F-8334909DF608}">
      <dgm:prSet/>
      <dgm:spPr/>
      <dgm:t>
        <a:bodyPr/>
        <a:lstStyle/>
        <a:p>
          <a:endParaRPr lang="en-GB"/>
        </a:p>
      </dgm:t>
    </dgm:pt>
    <dgm:pt modelId="{D714F86C-0EA8-F04D-AD7A-82B5E568FA91}" type="sibTrans" cxnId="{0C36CF30-9ABD-7C4C-A26F-8334909DF608}">
      <dgm:prSet/>
      <dgm:spPr/>
      <dgm:t>
        <a:bodyPr/>
        <a:lstStyle/>
        <a:p>
          <a:endParaRPr lang="en-GB"/>
        </a:p>
      </dgm:t>
    </dgm:pt>
    <dgm:pt modelId="{5BF0023D-A5A7-D644-9567-09B124CFCB1A}">
      <dgm:prSet phldrT="[Text]"/>
      <dgm:spPr/>
      <dgm:t>
        <a:bodyPr/>
        <a:lstStyle/>
        <a:p>
          <a:r>
            <a:rPr lang="en-GB" dirty="0"/>
            <a:t>Diarrhoea persists with fasting </a:t>
          </a:r>
        </a:p>
        <a:p>
          <a:r>
            <a:rPr lang="en-GB" dirty="0"/>
            <a:t>Anion gap &lt; 50</a:t>
          </a:r>
        </a:p>
      </dgm:t>
    </dgm:pt>
    <dgm:pt modelId="{C0CCD0ED-40A2-214D-868B-7CEB2AA281B2}" type="parTrans" cxnId="{90317109-CCD0-9B47-8EB3-7AB6EF497E0D}">
      <dgm:prSet/>
      <dgm:spPr/>
      <dgm:t>
        <a:bodyPr/>
        <a:lstStyle/>
        <a:p>
          <a:endParaRPr lang="en-GB"/>
        </a:p>
      </dgm:t>
    </dgm:pt>
    <dgm:pt modelId="{4FA0FD66-FEC5-2145-9F9E-6FDCBC5B21A7}" type="sibTrans" cxnId="{90317109-CCD0-9B47-8EB3-7AB6EF497E0D}">
      <dgm:prSet/>
      <dgm:spPr/>
      <dgm:t>
        <a:bodyPr/>
        <a:lstStyle/>
        <a:p>
          <a:endParaRPr lang="en-GB"/>
        </a:p>
      </dgm:t>
    </dgm:pt>
    <dgm:pt modelId="{45FAED55-B695-7E4B-B510-4054BCB310BE}">
      <dgm:prSet phldrT="[Text]"/>
      <dgm:spPr/>
      <dgm:t>
        <a:bodyPr/>
        <a:lstStyle/>
        <a:p>
          <a:r>
            <a:rPr lang="en-GB" dirty="0"/>
            <a:t>Osmotic</a:t>
          </a:r>
        </a:p>
      </dgm:t>
    </dgm:pt>
    <dgm:pt modelId="{3151B73C-C3FE-0941-93C0-23CEA2F5C888}" type="parTrans" cxnId="{02B0C630-77D4-4646-BD8F-257DCB950B4D}">
      <dgm:prSet/>
      <dgm:spPr/>
      <dgm:t>
        <a:bodyPr/>
        <a:lstStyle/>
        <a:p>
          <a:endParaRPr lang="en-GB"/>
        </a:p>
      </dgm:t>
    </dgm:pt>
    <dgm:pt modelId="{3C91EE21-BAC0-5B48-8A2A-6F567DF21393}" type="sibTrans" cxnId="{02B0C630-77D4-4646-BD8F-257DCB950B4D}">
      <dgm:prSet/>
      <dgm:spPr/>
      <dgm:t>
        <a:bodyPr/>
        <a:lstStyle/>
        <a:p>
          <a:endParaRPr lang="en-GB"/>
        </a:p>
      </dgm:t>
    </dgm:pt>
    <dgm:pt modelId="{1E375147-BB0E-F74E-8A0F-412057C4C16E}">
      <dgm:prSet phldrT="[Text]"/>
      <dgm:spPr/>
      <dgm:t>
        <a:bodyPr/>
        <a:lstStyle/>
        <a:p>
          <a:r>
            <a:rPr lang="en-GB" dirty="0"/>
            <a:t>Secretory</a:t>
          </a:r>
        </a:p>
      </dgm:t>
    </dgm:pt>
    <dgm:pt modelId="{59444623-0F75-C148-8914-1D9AADD29280}" type="parTrans" cxnId="{73BE52DC-720B-5B40-8CC2-CB4D2766652C}">
      <dgm:prSet/>
      <dgm:spPr/>
      <dgm:t>
        <a:bodyPr/>
        <a:lstStyle/>
        <a:p>
          <a:endParaRPr lang="en-GB"/>
        </a:p>
      </dgm:t>
    </dgm:pt>
    <dgm:pt modelId="{E89E789F-A254-B241-8596-B15B2ED9BDE0}" type="sibTrans" cxnId="{73BE52DC-720B-5B40-8CC2-CB4D2766652C}">
      <dgm:prSet/>
      <dgm:spPr/>
      <dgm:t>
        <a:bodyPr/>
        <a:lstStyle/>
        <a:p>
          <a:endParaRPr lang="en-GB"/>
        </a:p>
      </dgm:t>
    </dgm:pt>
    <dgm:pt modelId="{23290032-8919-F14E-BACF-B17A85DD8AB7}" type="pres">
      <dgm:prSet presAssocID="{73DF49C0-9407-9149-9475-6A3520EFA9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555AB3-E51C-AA43-B6A1-CD1CA8DE1156}" type="pres">
      <dgm:prSet presAssocID="{C7020744-9A1D-EC44-BB39-DE99D31DF9B7}" presName="root1" presStyleCnt="0"/>
      <dgm:spPr/>
    </dgm:pt>
    <dgm:pt modelId="{8C1730AC-4555-EE42-8967-3312DC8AADF3}" type="pres">
      <dgm:prSet presAssocID="{C7020744-9A1D-EC44-BB39-DE99D31DF9B7}" presName="LevelOneTextNode" presStyleLbl="node0" presStyleIdx="0" presStyleCnt="1" custLinFactNeighborX="-9970" custLinFactNeighborY="-12008">
        <dgm:presLayoutVars>
          <dgm:chPref val="3"/>
        </dgm:presLayoutVars>
      </dgm:prSet>
      <dgm:spPr/>
    </dgm:pt>
    <dgm:pt modelId="{B94951AE-3376-3349-ACBE-3D36EDAB8835}" type="pres">
      <dgm:prSet presAssocID="{C7020744-9A1D-EC44-BB39-DE99D31DF9B7}" presName="level2hierChild" presStyleCnt="0"/>
      <dgm:spPr/>
    </dgm:pt>
    <dgm:pt modelId="{AF988467-AA8B-E449-85A5-5AA7B3EFFAF0}" type="pres">
      <dgm:prSet presAssocID="{155779BF-CBFF-414B-B92C-933EBAD5B5F2}" presName="conn2-1" presStyleLbl="parChTrans1D2" presStyleIdx="0" presStyleCnt="2"/>
      <dgm:spPr/>
    </dgm:pt>
    <dgm:pt modelId="{9FF69D2C-E983-E04D-9B0A-482DBEA79F70}" type="pres">
      <dgm:prSet presAssocID="{155779BF-CBFF-414B-B92C-933EBAD5B5F2}" presName="connTx" presStyleLbl="parChTrans1D2" presStyleIdx="0" presStyleCnt="2"/>
      <dgm:spPr/>
    </dgm:pt>
    <dgm:pt modelId="{95770522-707F-E647-A7F7-4A5BEE1F3E76}" type="pres">
      <dgm:prSet presAssocID="{2AB20368-94C9-8C40-AD32-C6C3DBE277B3}" presName="root2" presStyleCnt="0"/>
      <dgm:spPr/>
    </dgm:pt>
    <dgm:pt modelId="{8C1940E7-873E-C549-BE0C-6389555A77A0}" type="pres">
      <dgm:prSet presAssocID="{2AB20368-94C9-8C40-AD32-C6C3DBE277B3}" presName="LevelTwoTextNode" presStyleLbl="node2" presStyleIdx="0" presStyleCnt="2">
        <dgm:presLayoutVars>
          <dgm:chPref val="3"/>
        </dgm:presLayoutVars>
      </dgm:prSet>
      <dgm:spPr/>
    </dgm:pt>
    <dgm:pt modelId="{72BFB87A-B5FC-2F45-891B-F8AADC1C3CE3}" type="pres">
      <dgm:prSet presAssocID="{2AB20368-94C9-8C40-AD32-C6C3DBE277B3}" presName="level3hierChild" presStyleCnt="0"/>
      <dgm:spPr/>
    </dgm:pt>
    <dgm:pt modelId="{D8D822C9-4494-F34F-9D43-9E2EA2569BFD}" type="pres">
      <dgm:prSet presAssocID="{3151B73C-C3FE-0941-93C0-23CEA2F5C888}" presName="conn2-1" presStyleLbl="parChTrans1D3" presStyleIdx="0" presStyleCnt="2"/>
      <dgm:spPr/>
    </dgm:pt>
    <dgm:pt modelId="{8AA12D45-7E68-8B49-8FBE-6813398ABF30}" type="pres">
      <dgm:prSet presAssocID="{3151B73C-C3FE-0941-93C0-23CEA2F5C888}" presName="connTx" presStyleLbl="parChTrans1D3" presStyleIdx="0" presStyleCnt="2"/>
      <dgm:spPr/>
    </dgm:pt>
    <dgm:pt modelId="{E8AD65F4-6DED-F84A-93ED-6676D37DF896}" type="pres">
      <dgm:prSet presAssocID="{45FAED55-B695-7E4B-B510-4054BCB310BE}" presName="root2" presStyleCnt="0"/>
      <dgm:spPr/>
    </dgm:pt>
    <dgm:pt modelId="{99BC35FA-A116-6242-8299-15CD012231B7}" type="pres">
      <dgm:prSet presAssocID="{45FAED55-B695-7E4B-B510-4054BCB310BE}" presName="LevelTwoTextNode" presStyleLbl="node3" presStyleIdx="0" presStyleCnt="2">
        <dgm:presLayoutVars>
          <dgm:chPref val="3"/>
        </dgm:presLayoutVars>
      </dgm:prSet>
      <dgm:spPr/>
    </dgm:pt>
    <dgm:pt modelId="{AFB346D9-113D-4E41-A3B4-D7ADFD129400}" type="pres">
      <dgm:prSet presAssocID="{45FAED55-B695-7E4B-B510-4054BCB310BE}" presName="level3hierChild" presStyleCnt="0"/>
      <dgm:spPr/>
    </dgm:pt>
    <dgm:pt modelId="{CFCBBAAB-934B-934E-BE1B-19E80F062FB4}" type="pres">
      <dgm:prSet presAssocID="{C0CCD0ED-40A2-214D-868B-7CEB2AA281B2}" presName="conn2-1" presStyleLbl="parChTrans1D2" presStyleIdx="1" presStyleCnt="2"/>
      <dgm:spPr/>
    </dgm:pt>
    <dgm:pt modelId="{6703E1D6-8AC1-764B-B357-457B5D0BCA3B}" type="pres">
      <dgm:prSet presAssocID="{C0CCD0ED-40A2-214D-868B-7CEB2AA281B2}" presName="connTx" presStyleLbl="parChTrans1D2" presStyleIdx="1" presStyleCnt="2"/>
      <dgm:spPr/>
    </dgm:pt>
    <dgm:pt modelId="{D74808EC-0378-4140-AC25-E4EAA5EC5BC2}" type="pres">
      <dgm:prSet presAssocID="{5BF0023D-A5A7-D644-9567-09B124CFCB1A}" presName="root2" presStyleCnt="0"/>
      <dgm:spPr/>
    </dgm:pt>
    <dgm:pt modelId="{ED17CFB6-70AB-9D44-8389-8DB1BB28ED15}" type="pres">
      <dgm:prSet presAssocID="{5BF0023D-A5A7-D644-9567-09B124CFCB1A}" presName="LevelTwoTextNode" presStyleLbl="node2" presStyleIdx="1" presStyleCnt="2">
        <dgm:presLayoutVars>
          <dgm:chPref val="3"/>
        </dgm:presLayoutVars>
      </dgm:prSet>
      <dgm:spPr/>
    </dgm:pt>
    <dgm:pt modelId="{4E7EC152-884C-2541-969A-6DE0385789BC}" type="pres">
      <dgm:prSet presAssocID="{5BF0023D-A5A7-D644-9567-09B124CFCB1A}" presName="level3hierChild" presStyleCnt="0"/>
      <dgm:spPr/>
    </dgm:pt>
    <dgm:pt modelId="{8BADC6D0-AFAA-0C40-A6C7-15CA094B91A9}" type="pres">
      <dgm:prSet presAssocID="{59444623-0F75-C148-8914-1D9AADD29280}" presName="conn2-1" presStyleLbl="parChTrans1D3" presStyleIdx="1" presStyleCnt="2"/>
      <dgm:spPr/>
    </dgm:pt>
    <dgm:pt modelId="{2BD23412-9F6E-1B4C-AE3D-D6CDD8C2770E}" type="pres">
      <dgm:prSet presAssocID="{59444623-0F75-C148-8914-1D9AADD29280}" presName="connTx" presStyleLbl="parChTrans1D3" presStyleIdx="1" presStyleCnt="2"/>
      <dgm:spPr/>
    </dgm:pt>
    <dgm:pt modelId="{180B1B7C-1EF7-0B41-9334-0B5535D7A5EA}" type="pres">
      <dgm:prSet presAssocID="{1E375147-BB0E-F74E-8A0F-412057C4C16E}" presName="root2" presStyleCnt="0"/>
      <dgm:spPr/>
    </dgm:pt>
    <dgm:pt modelId="{0322E196-580D-534F-92B9-43DCA1083BCB}" type="pres">
      <dgm:prSet presAssocID="{1E375147-BB0E-F74E-8A0F-412057C4C16E}" presName="LevelTwoTextNode" presStyleLbl="node3" presStyleIdx="1" presStyleCnt="2">
        <dgm:presLayoutVars>
          <dgm:chPref val="3"/>
        </dgm:presLayoutVars>
      </dgm:prSet>
      <dgm:spPr/>
    </dgm:pt>
    <dgm:pt modelId="{BF4FEBFB-E3C4-E847-B425-F16BC34CE123}" type="pres">
      <dgm:prSet presAssocID="{1E375147-BB0E-F74E-8A0F-412057C4C16E}" presName="level3hierChild" presStyleCnt="0"/>
      <dgm:spPr/>
    </dgm:pt>
  </dgm:ptLst>
  <dgm:cxnLst>
    <dgm:cxn modelId="{906D3703-965B-C24C-8D94-16ACC61536FC}" type="presOf" srcId="{155779BF-CBFF-414B-B92C-933EBAD5B5F2}" destId="{9FF69D2C-E983-E04D-9B0A-482DBEA79F70}" srcOrd="1" destOrd="0" presId="urn:microsoft.com/office/officeart/2005/8/layout/hierarchy2"/>
    <dgm:cxn modelId="{B9F49306-08E4-D94E-A8DE-5368D83B5E6F}" srcId="{73DF49C0-9407-9149-9475-6A3520EFA969}" destId="{C7020744-9A1D-EC44-BB39-DE99D31DF9B7}" srcOrd="0" destOrd="0" parTransId="{C65970F1-0213-2F42-B213-E7684C342CA5}" sibTransId="{FF096561-9614-EB4B-B199-B215F8FDD3BA}"/>
    <dgm:cxn modelId="{90317109-CCD0-9B47-8EB3-7AB6EF497E0D}" srcId="{C7020744-9A1D-EC44-BB39-DE99D31DF9B7}" destId="{5BF0023D-A5A7-D644-9567-09B124CFCB1A}" srcOrd="1" destOrd="0" parTransId="{C0CCD0ED-40A2-214D-868B-7CEB2AA281B2}" sibTransId="{4FA0FD66-FEC5-2145-9F9E-6FDCBC5B21A7}"/>
    <dgm:cxn modelId="{9921DE0F-3460-1E48-B714-0A5DDF34F9E6}" type="presOf" srcId="{1E375147-BB0E-F74E-8A0F-412057C4C16E}" destId="{0322E196-580D-534F-92B9-43DCA1083BCB}" srcOrd="0" destOrd="0" presId="urn:microsoft.com/office/officeart/2005/8/layout/hierarchy2"/>
    <dgm:cxn modelId="{EC013222-3A43-DD47-AA78-53536A687962}" type="presOf" srcId="{3151B73C-C3FE-0941-93C0-23CEA2F5C888}" destId="{D8D822C9-4494-F34F-9D43-9E2EA2569BFD}" srcOrd="0" destOrd="0" presId="urn:microsoft.com/office/officeart/2005/8/layout/hierarchy2"/>
    <dgm:cxn modelId="{02B0C630-77D4-4646-BD8F-257DCB950B4D}" srcId="{2AB20368-94C9-8C40-AD32-C6C3DBE277B3}" destId="{45FAED55-B695-7E4B-B510-4054BCB310BE}" srcOrd="0" destOrd="0" parTransId="{3151B73C-C3FE-0941-93C0-23CEA2F5C888}" sibTransId="{3C91EE21-BAC0-5B48-8A2A-6F567DF21393}"/>
    <dgm:cxn modelId="{0C36CF30-9ABD-7C4C-A26F-8334909DF608}" srcId="{C7020744-9A1D-EC44-BB39-DE99D31DF9B7}" destId="{2AB20368-94C9-8C40-AD32-C6C3DBE277B3}" srcOrd="0" destOrd="0" parTransId="{155779BF-CBFF-414B-B92C-933EBAD5B5F2}" sibTransId="{D714F86C-0EA8-F04D-AD7A-82B5E568FA91}"/>
    <dgm:cxn modelId="{0E590D78-8526-F44B-91AF-599B9C6344BB}" type="presOf" srcId="{155779BF-CBFF-414B-B92C-933EBAD5B5F2}" destId="{AF988467-AA8B-E449-85A5-5AA7B3EFFAF0}" srcOrd="0" destOrd="0" presId="urn:microsoft.com/office/officeart/2005/8/layout/hierarchy2"/>
    <dgm:cxn modelId="{8245837D-8024-6949-A427-A64E92842AC4}" type="presOf" srcId="{C0CCD0ED-40A2-214D-868B-7CEB2AA281B2}" destId="{CFCBBAAB-934B-934E-BE1B-19E80F062FB4}" srcOrd="0" destOrd="0" presId="urn:microsoft.com/office/officeart/2005/8/layout/hierarchy2"/>
    <dgm:cxn modelId="{8655928D-CAB6-6C4F-8C90-F143D2DEC4CD}" type="presOf" srcId="{45FAED55-B695-7E4B-B510-4054BCB310BE}" destId="{99BC35FA-A116-6242-8299-15CD012231B7}" srcOrd="0" destOrd="0" presId="urn:microsoft.com/office/officeart/2005/8/layout/hierarchy2"/>
    <dgm:cxn modelId="{C43409A0-487C-884E-88CF-9FD6B152A112}" type="presOf" srcId="{59444623-0F75-C148-8914-1D9AADD29280}" destId="{2BD23412-9F6E-1B4C-AE3D-D6CDD8C2770E}" srcOrd="1" destOrd="0" presId="urn:microsoft.com/office/officeart/2005/8/layout/hierarchy2"/>
    <dgm:cxn modelId="{439441AA-8931-6C45-820D-29212E2A8437}" type="presOf" srcId="{C7020744-9A1D-EC44-BB39-DE99D31DF9B7}" destId="{8C1730AC-4555-EE42-8967-3312DC8AADF3}" srcOrd="0" destOrd="0" presId="urn:microsoft.com/office/officeart/2005/8/layout/hierarchy2"/>
    <dgm:cxn modelId="{A43784BE-3001-8241-9E41-D4645BD88DB6}" type="presOf" srcId="{C0CCD0ED-40A2-214D-868B-7CEB2AA281B2}" destId="{6703E1D6-8AC1-764B-B357-457B5D0BCA3B}" srcOrd="1" destOrd="0" presId="urn:microsoft.com/office/officeart/2005/8/layout/hierarchy2"/>
    <dgm:cxn modelId="{3371B5C9-154B-3445-8DAB-B1A821CD6EB8}" type="presOf" srcId="{73DF49C0-9407-9149-9475-6A3520EFA969}" destId="{23290032-8919-F14E-BACF-B17A85DD8AB7}" srcOrd="0" destOrd="0" presId="urn:microsoft.com/office/officeart/2005/8/layout/hierarchy2"/>
    <dgm:cxn modelId="{2E57B8CA-6A9F-214B-99B6-622172444625}" type="presOf" srcId="{3151B73C-C3FE-0941-93C0-23CEA2F5C888}" destId="{8AA12D45-7E68-8B49-8FBE-6813398ABF30}" srcOrd="1" destOrd="0" presId="urn:microsoft.com/office/officeart/2005/8/layout/hierarchy2"/>
    <dgm:cxn modelId="{73BE52DC-720B-5B40-8CC2-CB4D2766652C}" srcId="{5BF0023D-A5A7-D644-9567-09B124CFCB1A}" destId="{1E375147-BB0E-F74E-8A0F-412057C4C16E}" srcOrd="0" destOrd="0" parTransId="{59444623-0F75-C148-8914-1D9AADD29280}" sibTransId="{E89E789F-A254-B241-8596-B15B2ED9BDE0}"/>
    <dgm:cxn modelId="{0CFBF0E4-7778-704E-A09A-A66618DAFB8E}" type="presOf" srcId="{5BF0023D-A5A7-D644-9567-09B124CFCB1A}" destId="{ED17CFB6-70AB-9D44-8389-8DB1BB28ED15}" srcOrd="0" destOrd="0" presId="urn:microsoft.com/office/officeart/2005/8/layout/hierarchy2"/>
    <dgm:cxn modelId="{2721FDE9-9BB0-6449-BDE3-F0F0ED2DC808}" type="presOf" srcId="{2AB20368-94C9-8C40-AD32-C6C3DBE277B3}" destId="{8C1940E7-873E-C549-BE0C-6389555A77A0}" srcOrd="0" destOrd="0" presId="urn:microsoft.com/office/officeart/2005/8/layout/hierarchy2"/>
    <dgm:cxn modelId="{5CF1D9FD-6C97-C04C-8AEE-AF1CEAEE4E30}" type="presOf" srcId="{59444623-0F75-C148-8914-1D9AADD29280}" destId="{8BADC6D0-AFAA-0C40-A6C7-15CA094B91A9}" srcOrd="0" destOrd="0" presId="urn:microsoft.com/office/officeart/2005/8/layout/hierarchy2"/>
    <dgm:cxn modelId="{827AAEFE-9523-D64F-94BA-B3BF20BC5B56}" type="presParOf" srcId="{23290032-8919-F14E-BACF-B17A85DD8AB7}" destId="{6D555AB3-E51C-AA43-B6A1-CD1CA8DE1156}" srcOrd="0" destOrd="0" presId="urn:microsoft.com/office/officeart/2005/8/layout/hierarchy2"/>
    <dgm:cxn modelId="{F5F82B5B-F982-6541-B68E-7692C6C8799E}" type="presParOf" srcId="{6D555AB3-E51C-AA43-B6A1-CD1CA8DE1156}" destId="{8C1730AC-4555-EE42-8967-3312DC8AADF3}" srcOrd="0" destOrd="0" presId="urn:microsoft.com/office/officeart/2005/8/layout/hierarchy2"/>
    <dgm:cxn modelId="{9A4D9BB5-D139-0A48-A610-2D806344AB7A}" type="presParOf" srcId="{6D555AB3-E51C-AA43-B6A1-CD1CA8DE1156}" destId="{B94951AE-3376-3349-ACBE-3D36EDAB8835}" srcOrd="1" destOrd="0" presId="urn:microsoft.com/office/officeart/2005/8/layout/hierarchy2"/>
    <dgm:cxn modelId="{A86A6282-87C1-F748-B1EE-CCACF93351B9}" type="presParOf" srcId="{B94951AE-3376-3349-ACBE-3D36EDAB8835}" destId="{AF988467-AA8B-E449-85A5-5AA7B3EFFAF0}" srcOrd="0" destOrd="0" presId="urn:microsoft.com/office/officeart/2005/8/layout/hierarchy2"/>
    <dgm:cxn modelId="{FDF3D688-189B-4742-9C7D-DF57F6BE137B}" type="presParOf" srcId="{AF988467-AA8B-E449-85A5-5AA7B3EFFAF0}" destId="{9FF69D2C-E983-E04D-9B0A-482DBEA79F70}" srcOrd="0" destOrd="0" presId="urn:microsoft.com/office/officeart/2005/8/layout/hierarchy2"/>
    <dgm:cxn modelId="{06E3B9EB-3431-FB49-B82A-6A692F7A1B65}" type="presParOf" srcId="{B94951AE-3376-3349-ACBE-3D36EDAB8835}" destId="{95770522-707F-E647-A7F7-4A5BEE1F3E76}" srcOrd="1" destOrd="0" presId="urn:microsoft.com/office/officeart/2005/8/layout/hierarchy2"/>
    <dgm:cxn modelId="{872344DF-D146-1C42-883F-D7BF2CAFFDD6}" type="presParOf" srcId="{95770522-707F-E647-A7F7-4A5BEE1F3E76}" destId="{8C1940E7-873E-C549-BE0C-6389555A77A0}" srcOrd="0" destOrd="0" presId="urn:microsoft.com/office/officeart/2005/8/layout/hierarchy2"/>
    <dgm:cxn modelId="{E689DBF0-0B4F-CB42-9A6C-DBC23158E69B}" type="presParOf" srcId="{95770522-707F-E647-A7F7-4A5BEE1F3E76}" destId="{72BFB87A-B5FC-2F45-891B-F8AADC1C3CE3}" srcOrd="1" destOrd="0" presId="urn:microsoft.com/office/officeart/2005/8/layout/hierarchy2"/>
    <dgm:cxn modelId="{8B594ACE-0641-E94A-9104-66B6C1F18A7C}" type="presParOf" srcId="{72BFB87A-B5FC-2F45-891B-F8AADC1C3CE3}" destId="{D8D822C9-4494-F34F-9D43-9E2EA2569BFD}" srcOrd="0" destOrd="0" presId="urn:microsoft.com/office/officeart/2005/8/layout/hierarchy2"/>
    <dgm:cxn modelId="{2E3BEA09-1673-FA4E-8594-4EF496188881}" type="presParOf" srcId="{D8D822C9-4494-F34F-9D43-9E2EA2569BFD}" destId="{8AA12D45-7E68-8B49-8FBE-6813398ABF30}" srcOrd="0" destOrd="0" presId="urn:microsoft.com/office/officeart/2005/8/layout/hierarchy2"/>
    <dgm:cxn modelId="{AC7A1C87-FEBB-C344-A026-C8EF33036EB2}" type="presParOf" srcId="{72BFB87A-B5FC-2F45-891B-F8AADC1C3CE3}" destId="{E8AD65F4-6DED-F84A-93ED-6676D37DF896}" srcOrd="1" destOrd="0" presId="urn:microsoft.com/office/officeart/2005/8/layout/hierarchy2"/>
    <dgm:cxn modelId="{602E4EB5-6A08-3047-9988-145E2C894D16}" type="presParOf" srcId="{E8AD65F4-6DED-F84A-93ED-6676D37DF896}" destId="{99BC35FA-A116-6242-8299-15CD012231B7}" srcOrd="0" destOrd="0" presId="urn:microsoft.com/office/officeart/2005/8/layout/hierarchy2"/>
    <dgm:cxn modelId="{A4B10E58-5CB0-8946-9786-108A15670263}" type="presParOf" srcId="{E8AD65F4-6DED-F84A-93ED-6676D37DF896}" destId="{AFB346D9-113D-4E41-A3B4-D7ADFD129400}" srcOrd="1" destOrd="0" presId="urn:microsoft.com/office/officeart/2005/8/layout/hierarchy2"/>
    <dgm:cxn modelId="{1A2F4378-0330-C647-9A0E-146249EDFBC3}" type="presParOf" srcId="{B94951AE-3376-3349-ACBE-3D36EDAB8835}" destId="{CFCBBAAB-934B-934E-BE1B-19E80F062FB4}" srcOrd="2" destOrd="0" presId="urn:microsoft.com/office/officeart/2005/8/layout/hierarchy2"/>
    <dgm:cxn modelId="{C4238714-57B5-6F42-B115-41843F760134}" type="presParOf" srcId="{CFCBBAAB-934B-934E-BE1B-19E80F062FB4}" destId="{6703E1D6-8AC1-764B-B357-457B5D0BCA3B}" srcOrd="0" destOrd="0" presId="urn:microsoft.com/office/officeart/2005/8/layout/hierarchy2"/>
    <dgm:cxn modelId="{FDF382CF-04C4-1147-AFFA-312FE03ED644}" type="presParOf" srcId="{B94951AE-3376-3349-ACBE-3D36EDAB8835}" destId="{D74808EC-0378-4140-AC25-E4EAA5EC5BC2}" srcOrd="3" destOrd="0" presId="urn:microsoft.com/office/officeart/2005/8/layout/hierarchy2"/>
    <dgm:cxn modelId="{8D4FD07A-BAC7-A845-8F67-1E270EF96F32}" type="presParOf" srcId="{D74808EC-0378-4140-AC25-E4EAA5EC5BC2}" destId="{ED17CFB6-70AB-9D44-8389-8DB1BB28ED15}" srcOrd="0" destOrd="0" presId="urn:microsoft.com/office/officeart/2005/8/layout/hierarchy2"/>
    <dgm:cxn modelId="{7E8A935D-6374-8A43-BC5F-64B0ED373E15}" type="presParOf" srcId="{D74808EC-0378-4140-AC25-E4EAA5EC5BC2}" destId="{4E7EC152-884C-2541-969A-6DE0385789BC}" srcOrd="1" destOrd="0" presId="urn:microsoft.com/office/officeart/2005/8/layout/hierarchy2"/>
    <dgm:cxn modelId="{22E9C97B-337D-8A44-B966-CAB67B449CA7}" type="presParOf" srcId="{4E7EC152-884C-2541-969A-6DE0385789BC}" destId="{8BADC6D0-AFAA-0C40-A6C7-15CA094B91A9}" srcOrd="0" destOrd="0" presId="urn:microsoft.com/office/officeart/2005/8/layout/hierarchy2"/>
    <dgm:cxn modelId="{6EF41F0C-780B-7E43-B9E7-2E7E99D9489A}" type="presParOf" srcId="{8BADC6D0-AFAA-0C40-A6C7-15CA094B91A9}" destId="{2BD23412-9F6E-1B4C-AE3D-D6CDD8C2770E}" srcOrd="0" destOrd="0" presId="urn:microsoft.com/office/officeart/2005/8/layout/hierarchy2"/>
    <dgm:cxn modelId="{8BA420B2-B920-7245-AE72-F4A97E512C73}" type="presParOf" srcId="{4E7EC152-884C-2541-969A-6DE0385789BC}" destId="{180B1B7C-1EF7-0B41-9334-0B5535D7A5EA}" srcOrd="1" destOrd="0" presId="urn:microsoft.com/office/officeart/2005/8/layout/hierarchy2"/>
    <dgm:cxn modelId="{FBFDFE4D-F54A-EE41-A6C5-62977FD7C9EB}" type="presParOf" srcId="{180B1B7C-1EF7-0B41-9334-0B5535D7A5EA}" destId="{0322E196-580D-534F-92B9-43DCA1083BCB}" srcOrd="0" destOrd="0" presId="urn:microsoft.com/office/officeart/2005/8/layout/hierarchy2"/>
    <dgm:cxn modelId="{BF41AA0A-0322-5742-A516-EC0D25167CE0}" type="presParOf" srcId="{180B1B7C-1EF7-0B41-9334-0B5535D7A5EA}" destId="{BF4FEBFB-E3C4-E847-B425-F16BC34CE1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730AC-4555-EE42-8967-3312DC8AADF3}">
      <dsp:nvSpPr>
        <dsp:cNvPr id="0" name=""/>
        <dsp:cNvSpPr/>
      </dsp:nvSpPr>
      <dsp:spPr>
        <a:xfrm>
          <a:off x="0" y="1317996"/>
          <a:ext cx="2766329" cy="1383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1. Diarrhoea in relation to fasting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2. Faecal anion gap</a:t>
          </a:r>
        </a:p>
      </dsp:txBody>
      <dsp:txXfrm>
        <a:off x="40511" y="1358507"/>
        <a:ext cx="2685307" cy="1302142"/>
      </dsp:txXfrm>
    </dsp:sp>
    <dsp:sp modelId="{AF988467-AA8B-E449-85A5-5AA7B3EFFAF0}">
      <dsp:nvSpPr>
        <dsp:cNvPr id="0" name=""/>
        <dsp:cNvSpPr/>
      </dsp:nvSpPr>
      <dsp:spPr>
        <a:xfrm rot="19824883">
          <a:off x="2683247" y="1666355"/>
          <a:ext cx="1274469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274469" y="28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288620" y="1663102"/>
        <a:ext cx="63723" cy="63723"/>
      </dsp:txXfrm>
    </dsp:sp>
    <dsp:sp modelId="{8C1940E7-873E-C549-BE0C-6389555A77A0}">
      <dsp:nvSpPr>
        <dsp:cNvPr id="0" name=""/>
        <dsp:cNvSpPr/>
      </dsp:nvSpPr>
      <dsp:spPr>
        <a:xfrm>
          <a:off x="3874635" y="688767"/>
          <a:ext cx="2766329" cy="1383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Diarrhoea cases with fasting.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Anion  gap &gt; 50</a:t>
          </a:r>
        </a:p>
      </dsp:txBody>
      <dsp:txXfrm>
        <a:off x="3915146" y="729278"/>
        <a:ext cx="2685307" cy="1302142"/>
      </dsp:txXfrm>
    </dsp:sp>
    <dsp:sp modelId="{D8D822C9-4494-F34F-9D43-9E2EA2569BFD}">
      <dsp:nvSpPr>
        <dsp:cNvPr id="0" name=""/>
        <dsp:cNvSpPr/>
      </dsp:nvSpPr>
      <dsp:spPr>
        <a:xfrm>
          <a:off x="6640964" y="135174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166567" y="1352686"/>
        <a:ext cx="55326" cy="55326"/>
      </dsp:txXfrm>
    </dsp:sp>
    <dsp:sp modelId="{99BC35FA-A116-6242-8299-15CD012231B7}">
      <dsp:nvSpPr>
        <dsp:cNvPr id="0" name=""/>
        <dsp:cNvSpPr/>
      </dsp:nvSpPr>
      <dsp:spPr>
        <a:xfrm>
          <a:off x="7747496" y="688767"/>
          <a:ext cx="2766329" cy="1383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Osmotic</a:t>
          </a:r>
        </a:p>
      </dsp:txBody>
      <dsp:txXfrm>
        <a:off x="7788007" y="729278"/>
        <a:ext cx="2685307" cy="1302142"/>
      </dsp:txXfrm>
    </dsp:sp>
    <dsp:sp modelId="{CFCBBAAB-934B-934E-BE1B-19E80F062FB4}">
      <dsp:nvSpPr>
        <dsp:cNvPr id="0" name=""/>
        <dsp:cNvSpPr/>
      </dsp:nvSpPr>
      <dsp:spPr>
        <a:xfrm rot="2456417">
          <a:off x="2586886" y="2461675"/>
          <a:ext cx="146719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467191" y="28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283802" y="2453603"/>
        <a:ext cx="73359" cy="73359"/>
      </dsp:txXfrm>
    </dsp:sp>
    <dsp:sp modelId="{ED17CFB6-70AB-9D44-8389-8DB1BB28ED15}">
      <dsp:nvSpPr>
        <dsp:cNvPr id="0" name=""/>
        <dsp:cNvSpPr/>
      </dsp:nvSpPr>
      <dsp:spPr>
        <a:xfrm>
          <a:off x="3874635" y="2279406"/>
          <a:ext cx="2766329" cy="1383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Diarrhoea persists with fasting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Anion gap &lt; 50</a:t>
          </a:r>
        </a:p>
      </dsp:txBody>
      <dsp:txXfrm>
        <a:off x="3915146" y="2319917"/>
        <a:ext cx="2685307" cy="1302142"/>
      </dsp:txXfrm>
    </dsp:sp>
    <dsp:sp modelId="{8BADC6D0-AFAA-0C40-A6C7-15CA094B91A9}">
      <dsp:nvSpPr>
        <dsp:cNvPr id="0" name=""/>
        <dsp:cNvSpPr/>
      </dsp:nvSpPr>
      <dsp:spPr>
        <a:xfrm>
          <a:off x="6640964" y="294238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166567" y="2943325"/>
        <a:ext cx="55326" cy="55326"/>
      </dsp:txXfrm>
    </dsp:sp>
    <dsp:sp modelId="{0322E196-580D-534F-92B9-43DCA1083BCB}">
      <dsp:nvSpPr>
        <dsp:cNvPr id="0" name=""/>
        <dsp:cNvSpPr/>
      </dsp:nvSpPr>
      <dsp:spPr>
        <a:xfrm>
          <a:off x="7747496" y="2279406"/>
          <a:ext cx="2766329" cy="1383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Secretory</a:t>
          </a:r>
        </a:p>
      </dsp:txBody>
      <dsp:txXfrm>
        <a:off x="7788007" y="2319917"/>
        <a:ext cx="2685307" cy="130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64F4-6E98-F14F-9F27-74DA0F635648}" type="datetimeFigureOut">
              <a:rPr lang="en-LK" smtClean="0"/>
              <a:t>9/23/23</a:t>
            </a:fld>
            <a:endParaRPr lang="en-L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4D789-7C5C-F748-8AF4-9B354646246B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19097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FBDE5-9A4A-1E4F-B442-14832B21CDE6}" type="slidenum">
              <a:rPr lang="en-LK" smtClean="0"/>
              <a:t>27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26349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B3B4-B1F5-24D1-BE1C-BECD661CC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F2C64-0E06-AC3C-9D34-7EF790157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71E1-1FDF-A1AE-4FA0-D493F963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E2A0-49F4-7BC1-8543-5F4D1A69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669F-B87A-2243-4DCA-755FE5AF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4472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0257-A3DC-1D28-CBA6-7B5D767C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752A1-1FAB-3525-84EC-70A0AC3E9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05598-CBF8-586C-5370-E41421CB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720CC-8AC3-FB24-AA57-A43846FF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732EC-F058-C43E-3F0B-D9E32E90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76698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2DDBC-6A82-FF75-DFF4-2F22FFD76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5228-CDD2-E503-FA15-010D44AEA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5781-7851-3DA8-D925-9BC82047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EC9B9-3DE7-79D8-EE5D-936C45F1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52E0E-769C-37B2-6143-B5C7639A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40651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58FE-4608-DA70-C1D5-B98E1373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5FD0-C827-D997-7B61-8F2A61C8C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C9A9-4C73-0220-3331-8EAFD9A9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3E130-7B71-20E8-419D-3562B652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4231-6545-2170-3CD9-5B1D7314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5005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5A69-7B3C-BFE0-615C-ADDCEA28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407F6-F783-D44E-B5A1-3C5C351C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9B29-B538-E657-8D0E-22B93BDE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A2F73-0E88-7428-3180-061F6FE3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CCC1-0DED-0151-CA7B-F8DC2B24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61651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63AD-9932-4D72-B2A0-BE143C75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9EB8B-494E-823C-21D7-EF026F000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9A63B-3B8E-089F-F39A-D9FB573EA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9268E-51A2-3474-6660-4C601642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867AC-9FB9-FCA7-1083-C5DC0368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68407-782B-1018-0B48-BB457C06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32474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D3F5-C746-D408-C12F-97AAE346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F7602-AEA3-74D4-16A4-6948643DD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DAEF8-FD2E-F79A-2FA9-9811B95D7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9DFC3-E079-6342-6635-A33129A3D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BDB53-0C53-C36E-B00E-5495C1AC7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DF62D-4D84-45BB-77EA-8F17F308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EBE99-7646-DDC7-C8D1-F16B777D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2D15-4417-891A-8E24-FA542744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43709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2890-2971-E8CF-F0DD-31C1A59F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F36A1-B58E-699C-CC6A-BA4BC8EF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308D2-6BE1-9DFD-BE7A-A2277F3C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A7F90-468D-87CB-2990-303527DE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70378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1B48A-817B-B845-5820-F1BBB549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256B8-0555-F3E5-D9A1-43512E9F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3A5F3-51A3-8A8A-FD4B-627D0E94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85659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9708-F560-7E61-685A-00A15109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9152-9288-C9D8-F8DF-8983E6CA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5D63A-B6E4-16B3-DDF9-DCC1A3AB5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02474-B5CF-067A-C48F-6070F4E5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0182B-0168-5D0C-8D97-6FD44702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2BBC-5AD9-E411-25C5-8C537B7B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936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B5-E7B3-2E0B-1F22-A2E97FA5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2CE97-23F1-D930-DF44-F777C2E04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EB3BC-09B8-E17C-A492-C10AD6CB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EF418-B206-26E3-EC4F-75C98E0E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83731-B7A1-7C48-B49A-F11DBFC0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CDCBD-F734-A142-38F6-817AE7AB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1750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F3C86-F670-B310-FA2E-C3EE35F3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DECCB-1493-B76F-9BCF-CE48B935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DA4B9-AD4B-6E18-4263-000EE9102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B2F3-108E-BC4F-B6A4-F89586E66811}" type="datetimeFigureOut">
              <a:rPr lang="en-LK" smtClean="0"/>
              <a:t>9/23/23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7AA55-8B6A-77B7-ED13-D6805ADDF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BD099-F913-4E26-B921-11F37732F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2DA0-0AF0-8B45-AE24-B68F355F2EA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33849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Stop Loose Motion: Best Indian Home Remedies [2021 Updated]">
            <a:extLst>
              <a:ext uri="{FF2B5EF4-FFF2-40B4-BE49-F238E27FC236}">
                <a16:creationId xmlns:a16="http://schemas.microsoft.com/office/drawing/2014/main" id="{4189C232-2E6C-BA38-90AF-3FDDBD561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8" r="41057"/>
          <a:stretch/>
        </p:blipFill>
        <p:spPr bwMode="auto">
          <a:xfrm>
            <a:off x="0" y="1491060"/>
            <a:ext cx="6057900" cy="5472112"/>
          </a:xfrm>
          <a:prstGeom prst="rect">
            <a:avLst/>
          </a:prstGeom>
          <a:noFill/>
          <a:effectLst>
            <a:softEdge rad="40689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E430C-966F-2C4B-FAD7-2EAB0D09A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3127" y="556388"/>
            <a:ext cx="9144000" cy="1655761"/>
          </a:xfrm>
          <a:solidFill>
            <a:schemeClr val="accent5"/>
          </a:solidFill>
          <a:effectLst>
            <a:softEdge rad="244028"/>
          </a:effectLst>
        </p:spPr>
        <p:txBody>
          <a:bodyPr>
            <a:normAutofit/>
          </a:bodyPr>
          <a:lstStyle/>
          <a:p>
            <a:r>
              <a:rPr lang="en-LK" b="1" dirty="0">
                <a:latin typeface="American Typewriter" panose="02090604020004020304" pitchFamily="18" charset="77"/>
                <a:ea typeface="Gungsuh" panose="02030600000101010101" pitchFamily="18" charset="-127"/>
              </a:rPr>
              <a:t>Diarrhoea in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D5100-F7E3-A855-5BAC-A506BBE3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1904" y="4340352"/>
            <a:ext cx="5051590" cy="2351754"/>
          </a:xfrm>
        </p:spPr>
        <p:txBody>
          <a:bodyPr>
            <a:normAutofit/>
          </a:bodyPr>
          <a:lstStyle/>
          <a:p>
            <a:pPr algn="r"/>
            <a:r>
              <a:rPr lang="en-LK" b="1" dirty="0"/>
              <a:t>Dr Wathsala Hathagoda</a:t>
            </a:r>
          </a:p>
          <a:p>
            <a:pPr algn="r"/>
            <a:r>
              <a:rPr lang="en-LK" sz="2000" b="1" dirty="0"/>
              <a:t>Senior Lecturer</a:t>
            </a:r>
          </a:p>
          <a:p>
            <a:pPr algn="r"/>
            <a:r>
              <a:rPr lang="en-LK" sz="2000" b="1" dirty="0"/>
              <a:t>Faculty of Medicine, Colombo</a:t>
            </a:r>
          </a:p>
          <a:p>
            <a:pPr algn="r"/>
            <a:r>
              <a:rPr lang="en-LK" sz="2000" b="1" dirty="0"/>
              <a:t>Honorary Consultant Paediatrician</a:t>
            </a:r>
          </a:p>
          <a:p>
            <a:pPr algn="r"/>
            <a:r>
              <a:rPr lang="en-LK" sz="2000" b="1" dirty="0"/>
              <a:t>Lady Ridgeway Hospital for Children</a:t>
            </a:r>
          </a:p>
        </p:txBody>
      </p:sp>
    </p:spTree>
    <p:extLst>
      <p:ext uri="{BB962C8B-B14F-4D97-AF65-F5344CB8AC3E}">
        <p14:creationId xmlns:p14="http://schemas.microsoft.com/office/powerpoint/2010/main" val="297722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EE50-4067-3856-D713-A9E19B1B54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Pathophysiology of diarrhoea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A251-C4EA-0924-B488-601A543A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204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There are 3 major mechanisms causing diarrhoea;</a:t>
            </a:r>
          </a:p>
          <a:p>
            <a:pPr marL="0" indent="0">
              <a:buNone/>
            </a:pPr>
            <a:r>
              <a:rPr lang="en-GB" sz="3600" dirty="0"/>
              <a:t>	1. I</a:t>
            </a:r>
            <a:r>
              <a:rPr lang="en-LK" sz="3600" dirty="0"/>
              <a:t>nflammatory diarrhoea</a:t>
            </a:r>
          </a:p>
          <a:p>
            <a:pPr marL="0" indent="0">
              <a:buNone/>
            </a:pPr>
            <a:r>
              <a:rPr lang="en-GB" sz="3600" dirty="0"/>
              <a:t>	2. O</a:t>
            </a:r>
            <a:r>
              <a:rPr lang="en-LK" sz="3600" dirty="0"/>
              <a:t>smotic diarrhoea</a:t>
            </a:r>
          </a:p>
          <a:p>
            <a:pPr marL="0" indent="0">
              <a:buNone/>
            </a:pPr>
            <a:r>
              <a:rPr lang="en-GB" sz="3600" dirty="0"/>
              <a:t>	3. S</a:t>
            </a:r>
            <a:r>
              <a:rPr lang="en-LK" sz="3600" dirty="0"/>
              <a:t>ecretory diarrhoea</a:t>
            </a:r>
          </a:p>
          <a:p>
            <a:pPr marL="0" indent="0">
              <a:buNone/>
            </a:pPr>
            <a:r>
              <a:rPr lang="en-LK" sz="3600" b="1" dirty="0"/>
              <a:t>Other mechanisms;</a:t>
            </a:r>
          </a:p>
          <a:p>
            <a:pPr marL="0" indent="0">
              <a:buNone/>
            </a:pPr>
            <a:r>
              <a:rPr lang="en-LK" sz="3600" dirty="0"/>
              <a:t>	- activation of enteric nerves through neuropeptides</a:t>
            </a:r>
          </a:p>
          <a:p>
            <a:pPr marL="0" indent="0">
              <a:buNone/>
            </a:pPr>
            <a:r>
              <a:rPr lang="en-LK" sz="3600" dirty="0"/>
              <a:t>	- shortening of microvilli brush border membrane</a:t>
            </a:r>
          </a:p>
          <a:p>
            <a:pPr marL="0" indent="0">
              <a:buNone/>
            </a:pPr>
            <a:r>
              <a:rPr lang="en-LK" sz="3600" dirty="0"/>
              <a:t>	- villous blunting and shortening</a:t>
            </a:r>
          </a:p>
        </p:txBody>
      </p:sp>
    </p:spTree>
    <p:extLst>
      <p:ext uri="{BB962C8B-B14F-4D97-AF65-F5344CB8AC3E}">
        <p14:creationId xmlns:p14="http://schemas.microsoft.com/office/powerpoint/2010/main" val="283547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F0E3-8BA2-145C-CB7F-64B5E483B4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Pathophysiology ctd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C41F-D071-13F3-F07F-F6ECE54C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LK" dirty="0"/>
              <a:t>ncreased Cl</a:t>
            </a:r>
            <a:r>
              <a:rPr lang="en-LK" baseline="30000" dirty="0"/>
              <a:t>-</a:t>
            </a:r>
            <a:r>
              <a:rPr lang="en-LK" dirty="0"/>
              <a:t> secretion</a:t>
            </a:r>
          </a:p>
          <a:p>
            <a:r>
              <a:rPr lang="en-LK" dirty="0"/>
              <a:t>Reduced Na</a:t>
            </a:r>
            <a:r>
              <a:rPr lang="en-LK" baseline="30000" dirty="0"/>
              <a:t>+</a:t>
            </a:r>
            <a:r>
              <a:rPr lang="en-LK" dirty="0"/>
              <a:t> absorption</a:t>
            </a:r>
          </a:p>
          <a:p>
            <a:r>
              <a:rPr lang="en-GB" dirty="0"/>
              <a:t>I</a:t>
            </a:r>
            <a:r>
              <a:rPr lang="en-LK" dirty="0"/>
              <a:t>ncreased paracellular permeability</a:t>
            </a:r>
          </a:p>
          <a:p>
            <a:r>
              <a:rPr lang="en-LK" dirty="0"/>
              <a:t>Reduced Cl</a:t>
            </a:r>
            <a:r>
              <a:rPr lang="en-LK" baseline="30000" dirty="0"/>
              <a:t>-</a:t>
            </a:r>
            <a:r>
              <a:rPr lang="en-LK" dirty="0"/>
              <a:t> absorption</a:t>
            </a:r>
          </a:p>
          <a:p>
            <a:r>
              <a:rPr lang="en-LK" dirty="0"/>
              <a:t>Reduced H2O absorption</a:t>
            </a:r>
          </a:p>
          <a:p>
            <a:r>
              <a:rPr lang="en-LK" dirty="0"/>
              <a:t>R</a:t>
            </a:r>
            <a:r>
              <a:rPr lang="en-GB" dirty="0"/>
              <a:t>e</a:t>
            </a:r>
            <a:r>
              <a:rPr lang="en-LK" dirty="0"/>
              <a:t>duced Na</a:t>
            </a:r>
            <a:r>
              <a:rPr lang="en-LK" baseline="30000" dirty="0"/>
              <a:t>+ </a:t>
            </a:r>
            <a:r>
              <a:rPr lang="en-LK" dirty="0"/>
              <a:t> and glucose absorption</a:t>
            </a:r>
          </a:p>
        </p:txBody>
      </p:sp>
    </p:spTree>
    <p:extLst>
      <p:ext uri="{BB962C8B-B14F-4D97-AF65-F5344CB8AC3E}">
        <p14:creationId xmlns:p14="http://schemas.microsoft.com/office/powerpoint/2010/main" val="296165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9418-EF9D-4DA3-6E0C-EAD516698A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  <a:latin typeface="+mn-lt"/>
              </a:rPr>
              <a:t>Secretory vs osmotic mechanisms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FF7F8B-320B-A0F0-1382-54552FB97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83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40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F0CE-5ECD-6AAE-778E-F3357756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789D-262C-9137-87E9-6684BA5C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LK" dirty="0"/>
          </a:p>
        </p:txBody>
      </p:sp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73D59A3F-CF74-2E80-A629-6673C4FF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138"/>
            <a:ext cx="9545276" cy="58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3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18DC-0027-BD90-9F8C-46ABE12F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201611"/>
            <a:ext cx="10515600" cy="1325563"/>
          </a:xfrm>
          <a:solidFill>
            <a:srgbClr val="002060"/>
          </a:solidFill>
        </p:spPr>
        <p:txBody>
          <a:bodyPr/>
          <a:lstStyle/>
          <a:p>
            <a:r>
              <a:rPr lang="en-LK" dirty="0">
                <a:solidFill>
                  <a:schemeClr val="bg1"/>
                </a:solidFill>
              </a:rPr>
              <a:t>Osmotic diarrhoea/ diet-induced diarrhoea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3A07-1E7F-FF6C-DEA6-59EB7ECA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2141536"/>
            <a:ext cx="10620374" cy="4716463"/>
          </a:xfrm>
        </p:spPr>
        <p:txBody>
          <a:bodyPr>
            <a:normAutofit/>
          </a:bodyPr>
          <a:lstStyle/>
          <a:p>
            <a:r>
              <a:rPr lang="en-GB" sz="3200" dirty="0"/>
              <a:t>D</a:t>
            </a:r>
            <a:r>
              <a:rPr lang="en-LK" sz="3200" dirty="0"/>
              <a:t>iarrhoea resulting from unabsorbed solutes or nutrients</a:t>
            </a:r>
          </a:p>
          <a:p>
            <a:r>
              <a:rPr lang="en-GB" sz="3200" dirty="0"/>
              <a:t>U</a:t>
            </a:r>
            <a:r>
              <a:rPr lang="en-LK" sz="3200" dirty="0"/>
              <a:t>nabsorbed luminal substances are responsible for the accumulation of fluids in the intestinal lumen.</a:t>
            </a:r>
          </a:p>
          <a:p>
            <a:r>
              <a:rPr lang="en-GB" sz="3200" dirty="0"/>
              <a:t>D</a:t>
            </a:r>
            <a:r>
              <a:rPr lang="en-LK" sz="3200" dirty="0"/>
              <a:t>iarrhoea significantly improves with fasting.</a:t>
            </a:r>
          </a:p>
          <a:p>
            <a:endParaRPr lang="en-LK" sz="3200" dirty="0"/>
          </a:p>
          <a:p>
            <a:pPr marL="0" indent="0">
              <a:buNone/>
            </a:pPr>
            <a:r>
              <a:rPr lang="en-LK" sz="3200" dirty="0"/>
              <a:t>Eg: CHO malabsorption (lactose,galactose)</a:t>
            </a:r>
          </a:p>
        </p:txBody>
      </p:sp>
    </p:spTree>
    <p:extLst>
      <p:ext uri="{BB962C8B-B14F-4D97-AF65-F5344CB8AC3E}">
        <p14:creationId xmlns:p14="http://schemas.microsoft.com/office/powerpoint/2010/main" val="248387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D057-3D7D-EA5B-EAE1-87FEEB78A3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Secretory diarrhoea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A62C4-DB26-597F-7713-3DCED355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LK" dirty="0"/>
              <a:t>rypt secretion leads to more prominent small intestinal losses.</a:t>
            </a:r>
          </a:p>
          <a:p>
            <a:r>
              <a:rPr lang="en-LK" dirty="0"/>
              <a:t>Does not stop with fasting</a:t>
            </a:r>
          </a:p>
          <a:p>
            <a:endParaRPr lang="en-LK" dirty="0"/>
          </a:p>
          <a:p>
            <a:pPr marL="0" indent="0">
              <a:buNone/>
            </a:pPr>
            <a:r>
              <a:rPr lang="en-LK" dirty="0"/>
              <a:t>Eg: Congenital enteropathies (Congenital Na/Cl diarrhoea, tufting enteropathy)</a:t>
            </a:r>
          </a:p>
        </p:txBody>
      </p:sp>
    </p:spTree>
    <p:extLst>
      <p:ext uri="{BB962C8B-B14F-4D97-AF65-F5344CB8AC3E}">
        <p14:creationId xmlns:p14="http://schemas.microsoft.com/office/powerpoint/2010/main" val="68063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9822-C648-DA00-B289-EA1C7BF8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25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Acute diarrhoea</a:t>
            </a:r>
          </a:p>
        </p:txBody>
      </p:sp>
    </p:spTree>
    <p:extLst>
      <p:ext uri="{BB962C8B-B14F-4D97-AF65-F5344CB8AC3E}">
        <p14:creationId xmlns:p14="http://schemas.microsoft.com/office/powerpoint/2010/main" val="212533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A59B-B17F-4B74-2AE7-1B53635C94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9A56-AAD8-69D0-1985-B2A0255841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u="sng" dirty="0"/>
              <a:t>V</a:t>
            </a:r>
            <a:r>
              <a:rPr lang="en-LK" b="1" u="sng" dirty="0"/>
              <a:t>iral gastroenteritis-commonest</a:t>
            </a:r>
          </a:p>
          <a:p>
            <a:r>
              <a:rPr lang="en-GB" dirty="0"/>
              <a:t>F</a:t>
            </a:r>
            <a:r>
              <a:rPr lang="en-LK" dirty="0"/>
              <a:t>ever</a:t>
            </a:r>
          </a:p>
          <a:p>
            <a:r>
              <a:rPr lang="en-GB" dirty="0"/>
              <a:t>W</a:t>
            </a:r>
            <a:r>
              <a:rPr lang="en-LK" dirty="0"/>
              <a:t>atery diarrhoea</a:t>
            </a:r>
          </a:p>
          <a:p>
            <a:r>
              <a:rPr lang="en-GB" dirty="0"/>
              <a:t>V</a:t>
            </a:r>
            <a:r>
              <a:rPr lang="en-LK" dirty="0"/>
              <a:t>omiting</a:t>
            </a:r>
          </a:p>
          <a:p>
            <a:r>
              <a:rPr lang="en-GB" dirty="0"/>
              <a:t>A</a:t>
            </a:r>
            <a:r>
              <a:rPr lang="en-LK" dirty="0"/>
              <a:t>bdominal cramps</a:t>
            </a:r>
          </a:p>
          <a:p>
            <a:r>
              <a:rPr lang="en-GB" dirty="0"/>
              <a:t>L</a:t>
            </a:r>
            <a:r>
              <a:rPr lang="en-LK" dirty="0"/>
              <a:t>ack of appetite</a:t>
            </a:r>
          </a:p>
          <a:p>
            <a:r>
              <a:rPr lang="en-GB" dirty="0"/>
              <a:t>H</a:t>
            </a:r>
            <a:r>
              <a:rPr lang="en-LK" dirty="0"/>
              <a:t>eadache</a:t>
            </a:r>
          </a:p>
          <a:p>
            <a:r>
              <a:rPr lang="en-GB" dirty="0"/>
              <a:t>M</a:t>
            </a:r>
            <a:r>
              <a:rPr lang="en-LK" dirty="0"/>
              <a:t>uscle aches</a:t>
            </a:r>
          </a:p>
          <a:p>
            <a:r>
              <a:rPr lang="en-GB" dirty="0"/>
              <a:t>L</a:t>
            </a:r>
            <a:r>
              <a:rPr lang="en-LK" dirty="0"/>
              <a:t>asts 3-7 days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2BF76-B144-652B-70D6-A51354A04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LK" b="1" u="sng" dirty="0"/>
              <a:t>Dysentery (bacterial)</a:t>
            </a:r>
          </a:p>
          <a:p>
            <a:r>
              <a:rPr lang="en-GB" dirty="0"/>
              <a:t>P</a:t>
            </a:r>
            <a:r>
              <a:rPr lang="en-LK" dirty="0"/>
              <a:t>ersistent high fever &gt; 40</a:t>
            </a:r>
            <a:r>
              <a:rPr lang="en-LK" baseline="30000" dirty="0"/>
              <a:t>0</a:t>
            </a:r>
          </a:p>
          <a:p>
            <a:r>
              <a:rPr lang="en-GB" dirty="0"/>
              <a:t>B</a:t>
            </a:r>
            <a:r>
              <a:rPr lang="en-LK" dirty="0"/>
              <a:t>lood or mucus in stools</a:t>
            </a:r>
          </a:p>
          <a:p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198598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EB7F-B815-CDAA-D8E5-098A396E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3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Normal intestinal epithelial cell</a:t>
            </a:r>
          </a:p>
        </p:txBody>
      </p:sp>
      <p:pic>
        <p:nvPicPr>
          <p:cNvPr id="5126" name="Picture 6" descr="Intestinal epithelium - Wikipedia">
            <a:extLst>
              <a:ext uri="{FF2B5EF4-FFF2-40B4-BE49-F238E27FC236}">
                <a16:creationId xmlns:a16="http://schemas.microsoft.com/office/drawing/2014/main" id="{62656250-E35E-CD92-F707-1450E2DA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82" y="2024458"/>
            <a:ext cx="6243638" cy="46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ntestinal epithelium - Wikipedia">
            <a:extLst>
              <a:ext uri="{FF2B5EF4-FFF2-40B4-BE49-F238E27FC236}">
                <a16:creationId xmlns:a16="http://schemas.microsoft.com/office/drawing/2014/main" id="{8D1CB8B7-780E-964F-059E-A29086C1F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08" y="2175273"/>
            <a:ext cx="6274780" cy="46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59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A1D3-737A-53C0-4C13-6AE417C2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100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Function of the intestinal epithelial cell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825151-DC6F-1291-EB65-D9873C49E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LK"/>
          </a:p>
        </p:txBody>
      </p:sp>
      <p:pic>
        <p:nvPicPr>
          <p:cNvPr id="7170" name="Picture 2" descr="Schematic representation of intestinal epithelial cells and the... |  Download Scientific Diagram">
            <a:extLst>
              <a:ext uri="{FF2B5EF4-FFF2-40B4-BE49-F238E27FC236}">
                <a16:creationId xmlns:a16="http://schemas.microsoft.com/office/drawing/2014/main" id="{6970E73B-B9B4-5655-A941-99D2FC10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490664"/>
            <a:ext cx="8027988" cy="53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8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2912-51AC-A088-3F8A-3928FF5B44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03052-4985-750E-20D3-03733918A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412"/>
            <a:ext cx="10515600" cy="4351338"/>
          </a:xfrm>
        </p:spPr>
        <p:txBody>
          <a:bodyPr/>
          <a:lstStyle/>
          <a:p>
            <a:r>
              <a:rPr lang="en-LK" sz="3200" dirty="0"/>
              <a:t>Definition of diarrhoea</a:t>
            </a:r>
          </a:p>
          <a:p>
            <a:r>
              <a:rPr lang="en-LK" sz="3200" dirty="0"/>
              <a:t>Classification of diarrhoea</a:t>
            </a:r>
          </a:p>
          <a:p>
            <a:r>
              <a:rPr lang="en-LK" sz="3200" dirty="0"/>
              <a:t>Etiological factors of diarrhoea</a:t>
            </a:r>
          </a:p>
          <a:p>
            <a:r>
              <a:rPr lang="en-LK" sz="3200" dirty="0"/>
              <a:t>Pathophysiology of acute diarrhoea</a:t>
            </a:r>
          </a:p>
          <a:p>
            <a:r>
              <a:rPr lang="en-LK" sz="3200" dirty="0"/>
              <a:t>Assessment of dehydration</a:t>
            </a:r>
          </a:p>
          <a:p>
            <a:r>
              <a:rPr lang="en-LK" sz="3200" dirty="0"/>
              <a:t>Management of dehydration</a:t>
            </a:r>
          </a:p>
          <a:p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342538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6CF9-6EB5-A396-505B-EB37F343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Intestinal epithelium in gastroenteritis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B2D57-E526-6AF1-42BE-59AB1C072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659" y="1690689"/>
            <a:ext cx="7910451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0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cute Gastroenteritis in Children | Clinical Gate">
            <a:extLst>
              <a:ext uri="{FF2B5EF4-FFF2-40B4-BE49-F238E27FC236}">
                <a16:creationId xmlns:a16="http://schemas.microsoft.com/office/drawing/2014/main" id="{917CF655-CBCD-C2B8-CE81-F583E51223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0688"/>
            <a:ext cx="8043863" cy="50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59ADF1-A306-A620-E040-516705C24A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Intestinal epithelium in gastroenteritis</a:t>
            </a:r>
          </a:p>
        </p:txBody>
      </p:sp>
    </p:spTree>
    <p:extLst>
      <p:ext uri="{BB962C8B-B14F-4D97-AF65-F5344CB8AC3E}">
        <p14:creationId xmlns:p14="http://schemas.microsoft.com/office/powerpoint/2010/main" val="157899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BD5F-7849-D728-1345-A905BB5F40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Histology</a:t>
            </a:r>
          </a:p>
        </p:txBody>
      </p:sp>
      <p:pic>
        <p:nvPicPr>
          <p:cNvPr id="6146" name="Picture 2" descr="Normal Histology">
            <a:extLst>
              <a:ext uri="{FF2B5EF4-FFF2-40B4-BE49-F238E27FC236}">
                <a16:creationId xmlns:a16="http://schemas.microsoft.com/office/drawing/2014/main" id="{EFBA7B05-289A-274C-5075-CDE0708C5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2680525"/>
            <a:ext cx="5802313" cy="38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1CB34-6959-62D2-2F5A-27141F8C6B6D}"/>
              </a:ext>
            </a:extLst>
          </p:cNvPr>
          <p:cNvSpPr txBox="1"/>
          <p:nvPr/>
        </p:nvSpPr>
        <p:spPr>
          <a:xfrm>
            <a:off x="2243138" y="1971675"/>
            <a:ext cx="214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K" sz="2400" dirty="0"/>
              <a:t>Normal mucosa</a:t>
            </a:r>
          </a:p>
        </p:txBody>
      </p:sp>
      <p:pic>
        <p:nvPicPr>
          <p:cNvPr id="7" name="Picture 6" descr="Norovirus Workup: Laboratory Studies, Imaging Studies, Other Tests">
            <a:extLst>
              <a:ext uri="{FF2B5EF4-FFF2-40B4-BE49-F238E27FC236}">
                <a16:creationId xmlns:a16="http://schemas.microsoft.com/office/drawing/2014/main" id="{509EC36B-1CE1-7377-A972-5D139D6E2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8" r="1217" b="25208"/>
          <a:stretch/>
        </p:blipFill>
        <p:spPr bwMode="auto">
          <a:xfrm>
            <a:off x="7072312" y="1690688"/>
            <a:ext cx="4281488" cy="50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27FA2-246C-85ED-184C-D56C67C61656}"/>
              </a:ext>
            </a:extLst>
          </p:cNvPr>
          <p:cNvSpPr txBox="1"/>
          <p:nvPr/>
        </p:nvSpPr>
        <p:spPr>
          <a:xfrm>
            <a:off x="7900517" y="1971675"/>
            <a:ext cx="2625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K" sz="2400" dirty="0"/>
              <a:t>Viral gastroenteritis</a:t>
            </a:r>
          </a:p>
        </p:txBody>
      </p:sp>
    </p:spTree>
    <p:extLst>
      <p:ext uri="{BB962C8B-B14F-4D97-AF65-F5344CB8AC3E}">
        <p14:creationId xmlns:p14="http://schemas.microsoft.com/office/powerpoint/2010/main" val="137883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189B-42D6-853B-76C5-0E46D0B6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522538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Management of Diarrhoea</a:t>
            </a:r>
          </a:p>
        </p:txBody>
      </p:sp>
    </p:spTree>
    <p:extLst>
      <p:ext uri="{BB962C8B-B14F-4D97-AF65-F5344CB8AC3E}">
        <p14:creationId xmlns:p14="http://schemas.microsoft.com/office/powerpoint/2010/main" val="3483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D4FA-A00F-B2DD-3148-969434B375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Objectives of managing diarrhoea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5BF2-6DA9-23B2-C965-36153761F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LK" sz="3200" dirty="0"/>
              <a:t>Prevent dehydration</a:t>
            </a:r>
          </a:p>
          <a:p>
            <a:pPr marL="514350" indent="-514350">
              <a:buAutoNum type="arabicPeriod"/>
            </a:pPr>
            <a:r>
              <a:rPr lang="en-LK" sz="3200" dirty="0"/>
              <a:t>Treat dehydration</a:t>
            </a:r>
          </a:p>
          <a:p>
            <a:pPr marL="514350" indent="-514350">
              <a:buAutoNum type="arabicPeriod"/>
            </a:pPr>
            <a:r>
              <a:rPr lang="en-LK" sz="3200" dirty="0"/>
              <a:t>Prevent nutritional damage</a:t>
            </a:r>
          </a:p>
          <a:p>
            <a:pPr marL="514350" indent="-514350">
              <a:buAutoNum type="arabicPeriod"/>
            </a:pPr>
            <a:r>
              <a:rPr lang="en-GB" sz="3200" dirty="0"/>
              <a:t>R</a:t>
            </a:r>
            <a:r>
              <a:rPr lang="en-LK" sz="3200" dirty="0"/>
              <a:t>educed duration, severity, and occurrence of future episodes</a:t>
            </a:r>
          </a:p>
        </p:txBody>
      </p:sp>
    </p:spTree>
    <p:extLst>
      <p:ext uri="{BB962C8B-B14F-4D97-AF65-F5344CB8AC3E}">
        <p14:creationId xmlns:p14="http://schemas.microsoft.com/office/powerpoint/2010/main" val="63096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4575-32BD-14FD-3293-708ABFA8AD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Case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C96B-1926-B2D4-726C-FB028D61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LK" sz="3200" dirty="0"/>
              <a:t>A 9-month-old girl presented with watery diarrhoea and vomiting for three days duration. She has developed a fever over the last 24 hours and passed urine only once.</a:t>
            </a:r>
          </a:p>
          <a:p>
            <a:pPr marL="0" indent="0">
              <a:buNone/>
            </a:pPr>
            <a:r>
              <a:rPr lang="en-LK" sz="3200" dirty="0"/>
              <a:t>On examination, she is ill-looking and irritable. She has dry oral mucosa; however, her skin turgor is &lt; 2 seconds. Her Heart rate is 140/min, and her CRFT is 3 seconds.</a:t>
            </a:r>
          </a:p>
          <a:p>
            <a:endParaRPr lang="en-LK" sz="3200" dirty="0"/>
          </a:p>
          <a:p>
            <a:r>
              <a:rPr lang="en-LK" sz="3200" dirty="0"/>
              <a:t>What is the </a:t>
            </a:r>
            <a:r>
              <a:rPr lang="en-LK" sz="3200" b="1" dirty="0"/>
              <a:t>degree of dehydration </a:t>
            </a:r>
            <a:r>
              <a:rPr lang="en-LK" sz="3200" dirty="0"/>
              <a:t>in this baby?</a:t>
            </a:r>
          </a:p>
        </p:txBody>
      </p:sp>
    </p:spTree>
    <p:extLst>
      <p:ext uri="{BB962C8B-B14F-4D97-AF65-F5344CB8AC3E}">
        <p14:creationId xmlns:p14="http://schemas.microsoft.com/office/powerpoint/2010/main" val="1384321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FB32-6B65-A957-3740-A22830EF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Assessment of dehydration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2EB435-BD63-75B9-E1A3-2EB3CD86B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1325563"/>
            <a:ext cx="10639425" cy="55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8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6D45AC-E6C2-F2A9-D1FC-7FE353358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705" y="1328737"/>
            <a:ext cx="11634490" cy="45640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67275F-4B93-2A91-E06C-9705CA0F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5" y="0"/>
            <a:ext cx="11634490" cy="14922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Assessment of dehydration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8D382-3F8A-2514-459D-901F72FDC4FB}"/>
              </a:ext>
            </a:extLst>
          </p:cNvPr>
          <p:cNvSpPr txBox="1"/>
          <p:nvPr/>
        </p:nvSpPr>
        <p:spPr>
          <a:xfrm>
            <a:off x="346471" y="6006197"/>
            <a:ext cx="11443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11E1E"/>
                </a:solidFill>
                <a:effectLst/>
              </a:rPr>
              <a:t>The presence of two or more signs in each category will determine the degree of dehydration. 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09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23F2D-01B3-7FB6-100F-77C2B382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91825" cy="5032375"/>
          </a:xfrm>
        </p:spPr>
        <p:txBody>
          <a:bodyPr>
            <a:normAutofit/>
          </a:bodyPr>
          <a:lstStyle/>
          <a:p>
            <a:r>
              <a:rPr lang="en-LK" sz="3200" dirty="0"/>
              <a:t>The degree of dehydration is expressed as a </a:t>
            </a:r>
            <a:r>
              <a:rPr lang="en-LK" sz="3200" b="1" dirty="0"/>
              <a:t>percentage of body weight.</a:t>
            </a:r>
          </a:p>
          <a:p>
            <a:r>
              <a:rPr lang="en-LK" sz="3200" dirty="0"/>
              <a:t>“prolonged skin fold” is the best predictor</a:t>
            </a:r>
          </a:p>
          <a:p>
            <a:r>
              <a:rPr lang="en-GB" sz="3200" dirty="0"/>
              <a:t>O</a:t>
            </a:r>
            <a:r>
              <a:rPr lang="en-LK" sz="3200" dirty="0"/>
              <a:t>ther good predictors are</a:t>
            </a:r>
          </a:p>
          <a:p>
            <a:pPr>
              <a:buFontTx/>
              <a:buChar char="-"/>
            </a:pPr>
            <a:r>
              <a:rPr lang="en-LK" sz="3200" dirty="0"/>
              <a:t>Altered neurological state</a:t>
            </a:r>
          </a:p>
          <a:p>
            <a:pPr>
              <a:buFontTx/>
              <a:buChar char="-"/>
            </a:pPr>
            <a:r>
              <a:rPr lang="en-GB" sz="3200" dirty="0"/>
              <a:t>S</a:t>
            </a:r>
            <a:r>
              <a:rPr lang="en-LK" sz="3200" dirty="0"/>
              <a:t>unken eyes</a:t>
            </a:r>
          </a:p>
          <a:p>
            <a:pPr>
              <a:buFontTx/>
              <a:buChar char="-"/>
            </a:pPr>
            <a:r>
              <a:rPr lang="en-GB" sz="3200" dirty="0"/>
              <a:t>D</a:t>
            </a:r>
            <a:r>
              <a:rPr lang="en-LK" sz="3200" dirty="0"/>
              <a:t>ry mucus membranes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5FFE56-27AB-6279-2C83-0AC0D12CCE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Assessment of dehydration</a:t>
            </a:r>
          </a:p>
        </p:txBody>
      </p:sp>
    </p:spTree>
    <p:extLst>
      <p:ext uri="{BB962C8B-B14F-4D97-AF65-F5344CB8AC3E}">
        <p14:creationId xmlns:p14="http://schemas.microsoft.com/office/powerpoint/2010/main" val="4099602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4575-32BD-14FD-3293-708ABFA8AD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Case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C96B-1926-B2D4-726C-FB028D61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LK" sz="3200" dirty="0"/>
              <a:t>A 9-month-old girl presented with watery diarrhoea and vomiting for three days duration. She has developed a fever over the last 24 hours and passed urine only once.</a:t>
            </a:r>
          </a:p>
          <a:p>
            <a:pPr marL="0" indent="0">
              <a:buNone/>
            </a:pPr>
            <a:r>
              <a:rPr lang="en-LK" sz="3200" dirty="0"/>
              <a:t>On examination, she is ill-looking and irritable. She has dry oral mucosa; however, her skin turgor is &lt; 2 seconds. Her Heart rate is 140/min, and her CRFT is 3 seconds.</a:t>
            </a:r>
          </a:p>
          <a:p>
            <a:endParaRPr lang="en-LK" sz="3200" dirty="0"/>
          </a:p>
          <a:p>
            <a:r>
              <a:rPr lang="en-LK" sz="3200" dirty="0"/>
              <a:t>What is the </a:t>
            </a:r>
            <a:r>
              <a:rPr lang="en-LK" sz="3200" b="1" dirty="0"/>
              <a:t>degree of dehydration </a:t>
            </a:r>
            <a:r>
              <a:rPr lang="en-LK" sz="3200" dirty="0"/>
              <a:t>in this baby?</a:t>
            </a:r>
          </a:p>
        </p:txBody>
      </p:sp>
    </p:spTree>
    <p:extLst>
      <p:ext uri="{BB962C8B-B14F-4D97-AF65-F5344CB8AC3E}">
        <p14:creationId xmlns:p14="http://schemas.microsoft.com/office/powerpoint/2010/main" val="7930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D3A8-4DAF-0BD5-3A96-41829CD1F5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Disease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9E36-B7E3-9ADD-26E9-AE37D55CC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675" cy="4832350"/>
          </a:xfrm>
        </p:spPr>
        <p:txBody>
          <a:bodyPr>
            <a:normAutofit fontScale="77500" lnSpcReduction="20000"/>
          </a:bodyPr>
          <a:lstStyle/>
          <a:p>
            <a:r>
              <a:rPr lang="en-LK" sz="3800" dirty="0"/>
              <a:t>Diarrhoea is the leading cause of child mortality in children &lt; 5 years.</a:t>
            </a:r>
          </a:p>
          <a:p>
            <a:pPr marL="0" indent="0">
              <a:buNone/>
            </a:pPr>
            <a:endParaRPr lang="en-LK" sz="3800" dirty="0"/>
          </a:p>
          <a:p>
            <a:r>
              <a:rPr lang="en-LK" sz="3800" dirty="0"/>
              <a:t>Most deaths from diarrhoea occur in children &lt; 2 years of age living in South Asia and Sub-Saharan Africa.</a:t>
            </a:r>
          </a:p>
          <a:p>
            <a:pPr marL="0" indent="0">
              <a:buNone/>
            </a:pPr>
            <a:endParaRPr lang="en-LK" sz="3800" dirty="0"/>
          </a:p>
          <a:p>
            <a:r>
              <a:rPr lang="en-GB" sz="3800" dirty="0"/>
              <a:t>P</a:t>
            </a:r>
            <a:r>
              <a:rPr lang="en-LK" sz="3800" dirty="0"/>
              <a:t>oor nutritional status worsens diarrhoeal episodes.</a:t>
            </a:r>
          </a:p>
          <a:p>
            <a:endParaRPr lang="en-LK" dirty="0"/>
          </a:p>
          <a:p>
            <a:endParaRPr lang="en-LK" dirty="0"/>
          </a:p>
          <a:p>
            <a:endParaRPr lang="en-LK" dirty="0"/>
          </a:p>
          <a:p>
            <a:pPr marL="0" indent="0">
              <a:buNone/>
            </a:pPr>
            <a:endParaRPr lang="en-LK" dirty="0"/>
          </a:p>
          <a:p>
            <a:pPr marL="0" indent="0">
              <a:buNone/>
            </a:pPr>
            <a:r>
              <a:rPr lang="en-LK" dirty="0"/>
              <a:t>										</a:t>
            </a:r>
            <a:r>
              <a:rPr lang="en-LK" sz="1800" i="1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3444645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375A0-DB8A-43A2-D747-E5BC14FF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LK" sz="3600" dirty="0"/>
              <a:t>No sign of dehydration &lt; 5% </a:t>
            </a:r>
          </a:p>
          <a:p>
            <a:r>
              <a:rPr lang="en-LK" sz="3600" dirty="0"/>
              <a:t>Some dehydration            5-10 %</a:t>
            </a:r>
          </a:p>
          <a:p>
            <a:r>
              <a:rPr lang="en-LK" sz="3600" dirty="0"/>
              <a:t>Severe dehydration      &gt; 10 %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CCA87A-A76A-4B39-6586-B02D96CC5D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LK" b="1" dirty="0">
                <a:solidFill>
                  <a:schemeClr val="bg1"/>
                </a:solidFill>
              </a:rPr>
              <a:t>Assessment of dehydration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B6D6F-09B9-C6DE-EE7C-B8A2944BD172}"/>
              </a:ext>
            </a:extLst>
          </p:cNvPr>
          <p:cNvSpPr txBox="1"/>
          <p:nvPr/>
        </p:nvSpPr>
        <p:spPr>
          <a:xfrm>
            <a:off x="2543175" y="217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4114481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A03C-6514-E51F-9A37-4E610CCD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BC0E-44F2-B7C2-3BE1-65E899A5D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L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850A7-C78D-D37B-C359-076DC73A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219946" cy="45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9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4575-32BD-14FD-3293-708ABFA8AD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Case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C96B-1926-B2D4-726C-FB028D61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46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LK" sz="3200" dirty="0"/>
              <a:t>A 9-month-old girl presented with watery diarrhoea and vomiting for three days duration. She has developed a fever over the last 24 hours and passed urine only once.</a:t>
            </a:r>
          </a:p>
          <a:p>
            <a:pPr marL="0" indent="0">
              <a:buNone/>
            </a:pPr>
            <a:r>
              <a:rPr lang="en-LK" sz="3200" dirty="0"/>
              <a:t>On examination, she is ill-looking and irritable. She has dry oral mucosa; however, her skin turgor is &lt; 2 seconds. Her Heart rate is 140/min, and her CRFT is 3 seconds.</a:t>
            </a:r>
          </a:p>
          <a:p>
            <a:pPr marL="0" indent="0">
              <a:buNone/>
            </a:pPr>
            <a:endParaRPr lang="en-LK" sz="3200" dirty="0"/>
          </a:p>
          <a:p>
            <a:r>
              <a:rPr lang="en-LK" sz="3200" dirty="0"/>
              <a:t>How do you manage this child?</a:t>
            </a:r>
          </a:p>
        </p:txBody>
      </p:sp>
    </p:spTree>
    <p:extLst>
      <p:ext uri="{BB962C8B-B14F-4D97-AF65-F5344CB8AC3E}">
        <p14:creationId xmlns:p14="http://schemas.microsoft.com/office/powerpoint/2010/main" val="1018623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39A5-0AAA-C519-DBFE-8A037743D2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13F8-1D51-433D-DBCF-33D28485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LK" dirty="0"/>
          </a:p>
          <a:p>
            <a:r>
              <a:rPr lang="en-LK" sz="3200" dirty="0"/>
              <a:t>Hospital Inward</a:t>
            </a:r>
          </a:p>
          <a:p>
            <a:r>
              <a:rPr lang="en-LK" sz="3200" dirty="0"/>
              <a:t>Hospital outpatient</a:t>
            </a:r>
          </a:p>
          <a:p>
            <a:r>
              <a:rPr lang="en-LK" sz="3200" dirty="0"/>
              <a:t>Home</a:t>
            </a:r>
          </a:p>
          <a:p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463546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AA8C-D544-BB98-14E6-B5B001F5A0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When to admit?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F3B90-B284-1C65-DC88-2B0A57D0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Systemically ill child.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Moderate to severe dehydration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Intractable vomiting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Profuse diarrhoea.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Presence of complications.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Adverse social implications.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Malnutrition.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Persistent diarrhoea.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1E1E"/>
                </a:solidFill>
                <a:effectLst/>
              </a:rPr>
              <a:t>Immunosuppressive status, including HIV </a:t>
            </a:r>
          </a:p>
          <a:p>
            <a:pPr marL="0" indent="0">
              <a:buNone/>
            </a:pPr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3988295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7A48-5CCF-7057-A35D-E9B938D7A1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B6E49-0671-83EB-09C6-0543ECA40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91838" cy="5032375"/>
          </a:xfrm>
        </p:spPr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en-LK" dirty="0"/>
              <a:t>arely helpful</a:t>
            </a:r>
          </a:p>
          <a:p>
            <a:r>
              <a:rPr lang="en-GB" dirty="0"/>
              <a:t>R</a:t>
            </a:r>
            <a:r>
              <a:rPr lang="en-LK" dirty="0"/>
              <a:t>outine blood investigations are not justified</a:t>
            </a:r>
          </a:p>
          <a:p>
            <a:r>
              <a:rPr lang="en-LK" dirty="0"/>
              <a:t>When the child is systemically ill/ likely to develop complications</a:t>
            </a:r>
          </a:p>
          <a:p>
            <a:pPr marL="0" indent="0">
              <a:buNone/>
            </a:pPr>
            <a:r>
              <a:rPr lang="en-LK" dirty="0"/>
              <a:t>	- stool full report</a:t>
            </a:r>
          </a:p>
          <a:p>
            <a:pPr marL="0" indent="0">
              <a:buNone/>
            </a:pPr>
            <a:r>
              <a:rPr lang="en-LK" dirty="0"/>
              <a:t>	- stool culture</a:t>
            </a:r>
          </a:p>
          <a:p>
            <a:pPr marL="0" indent="0">
              <a:buNone/>
            </a:pPr>
            <a:r>
              <a:rPr lang="en-LK" dirty="0"/>
              <a:t>	- random blood sugar</a:t>
            </a:r>
          </a:p>
          <a:p>
            <a:pPr marL="0" indent="0">
              <a:buNone/>
            </a:pPr>
            <a:r>
              <a:rPr lang="en-LK" dirty="0"/>
              <a:t>	- serum electrolytes</a:t>
            </a:r>
          </a:p>
          <a:p>
            <a:pPr marL="0" indent="0">
              <a:buNone/>
            </a:pPr>
            <a:r>
              <a:rPr lang="en-LK" dirty="0"/>
              <a:t>	- serum creatinine</a:t>
            </a:r>
          </a:p>
          <a:p>
            <a:pPr marL="0" indent="0">
              <a:buNone/>
            </a:pPr>
            <a:r>
              <a:rPr lang="en-LK" dirty="0"/>
              <a:t>	- full blood count</a:t>
            </a:r>
          </a:p>
        </p:txBody>
      </p:sp>
    </p:spTree>
    <p:extLst>
      <p:ext uri="{BB962C8B-B14F-4D97-AF65-F5344CB8AC3E}">
        <p14:creationId xmlns:p14="http://schemas.microsoft.com/office/powerpoint/2010/main" val="3346901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6A36-D5B0-8171-FEAA-91A948E538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Management of dehydration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736CA-0674-A0DC-AD00-1A520BF2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4251"/>
            <a:ext cx="11149013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rgbClr val="211E1E"/>
                </a:solidFill>
              </a:rPr>
              <a:t>There are 3 points that is vital in the management of dehydration in children.</a:t>
            </a:r>
          </a:p>
          <a:p>
            <a:pPr marL="0" indent="0">
              <a:buNone/>
            </a:pPr>
            <a:endParaRPr lang="en-GB" sz="3600" dirty="0">
              <a:solidFill>
                <a:srgbClr val="211E1E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3600" dirty="0">
                <a:solidFill>
                  <a:srgbClr val="211E1E"/>
                </a:solidFill>
                <a:effectLst/>
              </a:rPr>
              <a:t>Correction of the existing water and electrolyte </a:t>
            </a:r>
            <a:r>
              <a:rPr lang="en-GB" sz="3600" b="1" dirty="0">
                <a:solidFill>
                  <a:srgbClr val="211E1E"/>
                </a:solidFill>
                <a:effectLst/>
              </a:rPr>
              <a:t>deficit</a:t>
            </a:r>
            <a:r>
              <a:rPr lang="en-GB" sz="3600" dirty="0">
                <a:solidFill>
                  <a:srgbClr val="211E1E"/>
                </a:solidFill>
                <a:effectLst/>
              </a:rPr>
              <a:t> 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211E1E"/>
                </a:solidFill>
                <a:effectLst/>
              </a:rPr>
              <a:t>Replacement of </a:t>
            </a:r>
            <a:r>
              <a:rPr lang="en-GB" sz="3600" b="1" dirty="0">
                <a:solidFill>
                  <a:srgbClr val="211E1E"/>
                </a:solidFill>
                <a:effectLst/>
              </a:rPr>
              <a:t>ongoing losses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211E1E"/>
                </a:solidFill>
                <a:effectLst/>
              </a:rPr>
              <a:t>Provision of </a:t>
            </a:r>
            <a:r>
              <a:rPr lang="en-GB" sz="3600" b="1" dirty="0">
                <a:solidFill>
                  <a:srgbClr val="211E1E"/>
                </a:solidFill>
                <a:effectLst/>
              </a:rPr>
              <a:t>normal daily fluid requirement </a:t>
            </a:r>
            <a:endParaRPr lang="en-GB" sz="3600" b="1" dirty="0"/>
          </a:p>
          <a:p>
            <a:pPr marL="0" indent="0">
              <a:buNone/>
            </a:pPr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2377427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EB70-6BCF-8D14-254E-6BBCCB81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789488"/>
          </a:xfrm>
        </p:spPr>
        <p:txBody>
          <a:bodyPr>
            <a:normAutofit/>
          </a:bodyPr>
          <a:lstStyle/>
          <a:p>
            <a:r>
              <a:rPr lang="en-GB" sz="3200" dirty="0"/>
              <a:t>U</a:t>
            </a:r>
            <a:r>
              <a:rPr lang="en-LK" sz="3200" dirty="0"/>
              <a:t>se of ORS to correct estimated dehydration in 3-4 hours</a:t>
            </a:r>
          </a:p>
          <a:p>
            <a:r>
              <a:rPr lang="en-GB" sz="3200" dirty="0"/>
              <a:t>C</a:t>
            </a:r>
            <a:r>
              <a:rPr lang="en-LK" sz="3200" dirty="0"/>
              <a:t>ontinue breastfeeding throughout</a:t>
            </a:r>
          </a:p>
          <a:p>
            <a:r>
              <a:rPr lang="en-GB" sz="3200" dirty="0"/>
              <a:t>E</a:t>
            </a:r>
            <a:r>
              <a:rPr lang="en-LK" sz="3200" dirty="0"/>
              <a:t>arly resumption of normal diet after 4 hours of rehydration</a:t>
            </a:r>
          </a:p>
          <a:p>
            <a:r>
              <a:rPr lang="en-GB" sz="3200" dirty="0"/>
              <a:t>P</a:t>
            </a:r>
            <a:r>
              <a:rPr lang="en-LK" sz="3200" dirty="0"/>
              <a:t>revention of further dehydration by supplementing maintenance fluid with ORS</a:t>
            </a:r>
          </a:p>
          <a:p>
            <a:r>
              <a:rPr lang="en-GB" sz="3200" dirty="0"/>
              <a:t>N</a:t>
            </a:r>
            <a:r>
              <a:rPr lang="en-LK" sz="3200" dirty="0"/>
              <a:t>o unnecessary medications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A2410B-882E-D97E-8A06-FF61700CA8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Management of dehydration</a:t>
            </a:r>
          </a:p>
        </p:txBody>
      </p:sp>
    </p:spTree>
    <p:extLst>
      <p:ext uri="{BB962C8B-B14F-4D97-AF65-F5344CB8AC3E}">
        <p14:creationId xmlns:p14="http://schemas.microsoft.com/office/powerpoint/2010/main" val="95189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9F3D-A61F-B3CD-FE4F-EECAE5E37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562" y="2279649"/>
            <a:ext cx="5534025" cy="4803775"/>
          </a:xfrm>
        </p:spPr>
        <p:txBody>
          <a:bodyPr/>
          <a:lstStyle/>
          <a:p>
            <a:r>
              <a:rPr lang="en-LK" sz="3200" b="1" dirty="0"/>
              <a:t>Features:</a:t>
            </a:r>
          </a:p>
          <a:p>
            <a:pPr marL="0" indent="0">
              <a:buNone/>
            </a:pPr>
            <a:r>
              <a:rPr lang="en-LK" dirty="0"/>
              <a:t>	- </a:t>
            </a:r>
            <a:r>
              <a:rPr lang="en-LK" sz="3200" dirty="0"/>
              <a:t>moist mucus membranes</a:t>
            </a:r>
          </a:p>
          <a:p>
            <a:pPr marL="0" indent="0">
              <a:buNone/>
            </a:pPr>
            <a:r>
              <a:rPr lang="en-LK" sz="3200" dirty="0"/>
              <a:t>	- normal skin turgor</a:t>
            </a:r>
          </a:p>
          <a:p>
            <a:pPr marL="0" indent="0">
              <a:buNone/>
            </a:pPr>
            <a:r>
              <a:rPr lang="en-LK" sz="3200" dirty="0"/>
              <a:t>	- alert and responsive</a:t>
            </a:r>
          </a:p>
          <a:p>
            <a:endParaRPr lang="en-L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6855E-63AD-3DF8-87BE-AE1FD5293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73287"/>
            <a:ext cx="6019800" cy="4667250"/>
          </a:xfrm>
        </p:spPr>
        <p:txBody>
          <a:bodyPr/>
          <a:lstStyle/>
          <a:p>
            <a:r>
              <a:rPr lang="en-LK" sz="3200" b="1" dirty="0"/>
              <a:t>Look for risk factors for dehydration</a:t>
            </a:r>
          </a:p>
          <a:p>
            <a:pPr marL="0" indent="0">
              <a:buNone/>
            </a:pPr>
            <a:r>
              <a:rPr lang="en-LK" sz="3200" dirty="0"/>
              <a:t>	- young age</a:t>
            </a:r>
          </a:p>
          <a:p>
            <a:pPr marL="0" indent="0">
              <a:buNone/>
            </a:pPr>
            <a:r>
              <a:rPr lang="en-LK" sz="3200" dirty="0"/>
              <a:t>	- rapid rate of fluid loss</a:t>
            </a:r>
          </a:p>
          <a:p>
            <a:pPr marL="0" indent="0">
              <a:buNone/>
            </a:pPr>
            <a:r>
              <a:rPr lang="en-LK" sz="3200" dirty="0"/>
              <a:t>	- reduce oral intake</a:t>
            </a:r>
          </a:p>
          <a:p>
            <a:pPr marL="0" indent="0">
              <a:buNone/>
            </a:pPr>
            <a:r>
              <a:rPr lang="en-LK" sz="3200" dirty="0"/>
              <a:t>	- underlying malnutrition</a:t>
            </a:r>
          </a:p>
          <a:p>
            <a:endParaRPr lang="en-L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2432D1-4AE1-AEC9-EAF9-D57B45F8B1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Management of no dehydration</a:t>
            </a:r>
          </a:p>
        </p:txBody>
      </p:sp>
    </p:spTree>
    <p:extLst>
      <p:ext uri="{BB962C8B-B14F-4D97-AF65-F5344CB8AC3E}">
        <p14:creationId xmlns:p14="http://schemas.microsoft.com/office/powerpoint/2010/main" val="2586967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81BF-B40A-DEC7-27A7-0CCD15BD9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05525" cy="4775200"/>
          </a:xfrm>
        </p:spPr>
        <p:txBody>
          <a:bodyPr/>
          <a:lstStyle/>
          <a:p>
            <a:pPr marL="0" indent="0">
              <a:buNone/>
            </a:pPr>
            <a:r>
              <a:rPr lang="en-GB" sz="3200" b="1" u="sng" dirty="0"/>
              <a:t>H</a:t>
            </a:r>
            <a:r>
              <a:rPr lang="en-LK" sz="3200" b="1" u="sng" dirty="0"/>
              <a:t>igh risk</a:t>
            </a:r>
          </a:p>
          <a:p>
            <a:r>
              <a:rPr lang="en-LK" sz="3200" dirty="0"/>
              <a:t>Admit for a period of observation</a:t>
            </a:r>
          </a:p>
          <a:p>
            <a:r>
              <a:rPr lang="en-GB" sz="3200" dirty="0"/>
              <a:t>G</a:t>
            </a:r>
            <a:r>
              <a:rPr lang="en-LK" sz="3200" dirty="0"/>
              <a:t>ive 10ml/kg ORS after each vomit or watery stool</a:t>
            </a:r>
          </a:p>
          <a:p>
            <a:pPr marL="0" indent="0">
              <a:buNone/>
            </a:pPr>
            <a:r>
              <a:rPr lang="en-LK" sz="3200" dirty="0"/>
              <a:t>	- &lt; 2years- 50-100ml</a:t>
            </a:r>
          </a:p>
          <a:p>
            <a:pPr marL="0" indent="0">
              <a:buNone/>
            </a:pPr>
            <a:r>
              <a:rPr lang="en-LK" sz="3200"/>
              <a:t>	- &gt; 2 years- 100-200 ml</a:t>
            </a:r>
            <a:endParaRPr lang="en-LK" sz="3200" dirty="0"/>
          </a:p>
          <a:p>
            <a:r>
              <a:rPr lang="en-GB" sz="3200" dirty="0"/>
              <a:t>O</a:t>
            </a:r>
            <a:r>
              <a:rPr lang="en-LK" sz="3200" dirty="0"/>
              <a:t>bserve</a:t>
            </a:r>
          </a:p>
          <a:p>
            <a:r>
              <a:rPr lang="en-GB" sz="3200" dirty="0"/>
              <a:t>N</a:t>
            </a:r>
            <a:r>
              <a:rPr lang="en-LK" sz="3200" dirty="0"/>
              <a:t>ormal diet</a:t>
            </a:r>
          </a:p>
          <a:p>
            <a:endParaRPr lang="en-L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897DC-EA72-503A-6A00-B690DA90F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0475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LK" sz="3200" b="1" u="sng" dirty="0"/>
              <a:t>Low risk</a:t>
            </a:r>
          </a:p>
          <a:p>
            <a:r>
              <a:rPr lang="en-LK" sz="3200" dirty="0"/>
              <a:t>Normal diet and fluid</a:t>
            </a:r>
          </a:p>
          <a:p>
            <a:r>
              <a:rPr lang="en-LK" sz="3200" dirty="0"/>
              <a:t>Educate</a:t>
            </a:r>
          </a:p>
          <a:p>
            <a:r>
              <a:rPr lang="en-LK" sz="3200" dirty="0"/>
              <a:t>Allow home</a:t>
            </a:r>
          </a:p>
          <a:p>
            <a:endParaRPr lang="en-L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0D579D-FF68-0D22-01B8-5A8A5979E9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Management of no dehydration cont..</a:t>
            </a:r>
          </a:p>
        </p:txBody>
      </p:sp>
    </p:spTree>
    <p:extLst>
      <p:ext uri="{BB962C8B-B14F-4D97-AF65-F5344CB8AC3E}">
        <p14:creationId xmlns:p14="http://schemas.microsoft.com/office/powerpoint/2010/main" val="181967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3720-024D-03D6-346F-8580491A01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57E6-95D1-EFD1-F405-639CC82F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</a:t>
            </a:r>
            <a:r>
              <a:rPr lang="en-LK" sz="3200" dirty="0"/>
              <a:t>ncrease in stool frequency to twice the usual number per day in infants (stool volume of more than 20grams/kg/day)</a:t>
            </a:r>
          </a:p>
          <a:p>
            <a:pPr marL="0" indent="0" algn="ctr">
              <a:buNone/>
            </a:pPr>
            <a:r>
              <a:rPr lang="en-GB" sz="3200" dirty="0"/>
              <a:t>o</a:t>
            </a:r>
            <a:r>
              <a:rPr lang="en-LK" sz="3200" dirty="0"/>
              <a:t>r</a:t>
            </a:r>
          </a:p>
          <a:p>
            <a:pPr marL="0" indent="0" algn="ctr">
              <a:buNone/>
            </a:pPr>
            <a:endParaRPr lang="en-LK" sz="3200" dirty="0"/>
          </a:p>
          <a:p>
            <a:r>
              <a:rPr lang="en-GB" sz="3200" dirty="0"/>
              <a:t>T</a:t>
            </a:r>
            <a:r>
              <a:rPr lang="en-LK" sz="3200" dirty="0"/>
              <a:t>hree or more loose or watery stools per day in older children. </a:t>
            </a:r>
          </a:p>
          <a:p>
            <a:endParaRPr lang="en-LK" sz="3200" dirty="0"/>
          </a:p>
          <a:p>
            <a:pPr>
              <a:buFont typeface="Wingdings" pitchFamily="2" charset="2"/>
              <a:buChar char="Ø"/>
            </a:pPr>
            <a:r>
              <a:rPr lang="en-LK" sz="3200" dirty="0"/>
              <a:t>Stool consistency is more important than frequency.</a:t>
            </a:r>
          </a:p>
        </p:txBody>
      </p:sp>
    </p:spTree>
    <p:extLst>
      <p:ext uri="{BB962C8B-B14F-4D97-AF65-F5344CB8AC3E}">
        <p14:creationId xmlns:p14="http://schemas.microsoft.com/office/powerpoint/2010/main" val="2792397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AD10-C24A-0FEE-5D56-32F2FF8E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2811"/>
            <a:ext cx="10515600" cy="5032375"/>
          </a:xfrm>
        </p:spPr>
        <p:txBody>
          <a:bodyPr>
            <a:normAutofit/>
          </a:bodyPr>
          <a:lstStyle/>
          <a:p>
            <a:r>
              <a:rPr lang="en-LK" sz="3200" b="1" dirty="0"/>
              <a:t>Features</a:t>
            </a:r>
          </a:p>
          <a:p>
            <a:pPr marL="0" indent="0">
              <a:buNone/>
            </a:pPr>
            <a:r>
              <a:rPr lang="en-LK" sz="3200" dirty="0"/>
              <a:t>	- dry mucus membranes</a:t>
            </a:r>
          </a:p>
          <a:p>
            <a:pPr marL="0" indent="0">
              <a:buNone/>
            </a:pPr>
            <a:r>
              <a:rPr lang="en-LK" sz="3200" dirty="0"/>
              <a:t>	- sunken eyes</a:t>
            </a:r>
          </a:p>
          <a:p>
            <a:pPr marL="0" indent="0">
              <a:buNone/>
            </a:pPr>
            <a:r>
              <a:rPr lang="en-LK" sz="3200" dirty="0"/>
              <a:t>	- skin turgor (skin retraction prolonged) &gt; 1 sec</a:t>
            </a:r>
          </a:p>
          <a:p>
            <a:pPr marL="0" indent="0">
              <a:buNone/>
            </a:pPr>
            <a:r>
              <a:rPr lang="en-LK" sz="3200" dirty="0"/>
              <a:t>	- restless and irritable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DBBAB6B-70FF-E851-2FC2-E3BB73042D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Management of some dehydration</a:t>
            </a:r>
          </a:p>
        </p:txBody>
      </p:sp>
    </p:spTree>
    <p:extLst>
      <p:ext uri="{BB962C8B-B14F-4D97-AF65-F5344CB8AC3E}">
        <p14:creationId xmlns:p14="http://schemas.microsoft.com/office/powerpoint/2010/main" val="1091403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A153-44BB-1D13-D775-9E312F5C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9013" cy="4351338"/>
          </a:xfrm>
        </p:spPr>
        <p:txBody>
          <a:bodyPr>
            <a:normAutofit/>
          </a:bodyPr>
          <a:lstStyle/>
          <a:p>
            <a:r>
              <a:rPr lang="en-GB" dirty="0"/>
              <a:t>O</a:t>
            </a:r>
            <a:r>
              <a:rPr lang="en-LK" dirty="0"/>
              <a:t>ral rehydration</a:t>
            </a:r>
          </a:p>
          <a:p>
            <a:pPr marL="0" indent="0">
              <a:buNone/>
            </a:pPr>
            <a:r>
              <a:rPr lang="en-LK" dirty="0"/>
              <a:t>	- mild to moderate (5-10%) dehydration- give </a:t>
            </a:r>
            <a:r>
              <a:rPr lang="en-LK" b="1" dirty="0"/>
              <a:t>75 ml/kg (50-80ml /kg)  </a:t>
            </a:r>
          </a:p>
          <a:p>
            <a:pPr marL="0" indent="0">
              <a:buNone/>
            </a:pPr>
            <a:r>
              <a:rPr lang="en-LK" b="1" dirty="0"/>
              <a:t>             ORS in 4 hours</a:t>
            </a:r>
          </a:p>
          <a:p>
            <a:pPr marL="0" indent="0">
              <a:buNone/>
            </a:pPr>
            <a:r>
              <a:rPr lang="en-LK" b="1" dirty="0"/>
              <a:t>	</a:t>
            </a:r>
            <a:r>
              <a:rPr lang="en-LK" dirty="0"/>
              <a:t>- if vomiting, give little and often (5-10 ml at a time)</a:t>
            </a:r>
          </a:p>
          <a:p>
            <a:pPr marL="0" indent="0">
              <a:buNone/>
            </a:pPr>
            <a:r>
              <a:rPr lang="en-LK" dirty="0"/>
              <a:t>	- consider NG infusion if vomiting persists or the child refuses ORS</a:t>
            </a:r>
          </a:p>
          <a:p>
            <a:pPr marL="0" indent="0">
              <a:buNone/>
            </a:pPr>
            <a:endParaRPr lang="en-LK" dirty="0"/>
          </a:p>
          <a:p>
            <a:r>
              <a:rPr lang="en-LK" dirty="0"/>
              <a:t>Commence normal diet after initial rehydration.</a:t>
            </a:r>
          </a:p>
          <a:p>
            <a:r>
              <a:rPr lang="en-GB" dirty="0"/>
              <a:t>G</a:t>
            </a:r>
            <a:r>
              <a:rPr lang="en-LK" dirty="0"/>
              <a:t>ive ORS 10ml/kg for significant losses such as vomiting or diarrhoea.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5259F52-54CA-F260-FE1D-FD95196CEA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Management of some dehydration cont..</a:t>
            </a:r>
          </a:p>
        </p:txBody>
      </p:sp>
    </p:spTree>
    <p:extLst>
      <p:ext uri="{BB962C8B-B14F-4D97-AF65-F5344CB8AC3E}">
        <p14:creationId xmlns:p14="http://schemas.microsoft.com/office/powerpoint/2010/main" val="2509418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DF8C8-A727-92CF-55D3-157FE407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1875" cy="4351338"/>
          </a:xfrm>
        </p:spPr>
        <p:txBody>
          <a:bodyPr>
            <a:normAutofit/>
          </a:bodyPr>
          <a:lstStyle/>
          <a:p>
            <a:r>
              <a:rPr lang="en-LK" sz="3200" b="1" dirty="0"/>
              <a:t>Intravenous rehydration</a:t>
            </a:r>
          </a:p>
          <a:p>
            <a:pPr marL="457200" lvl="1" indent="0">
              <a:buNone/>
            </a:pPr>
            <a:r>
              <a:rPr lang="en-LK" sz="3200" dirty="0"/>
              <a:t>	- use only if oral and nasogastric rehydration  failed</a:t>
            </a:r>
          </a:p>
          <a:p>
            <a:pPr marL="457200" lvl="1" indent="0">
              <a:buNone/>
            </a:pPr>
            <a:r>
              <a:rPr lang="en-LK" sz="3200" dirty="0"/>
              <a:t>	- cannulate</a:t>
            </a:r>
          </a:p>
          <a:p>
            <a:pPr marL="457200" lvl="1" indent="0">
              <a:buNone/>
            </a:pPr>
            <a:r>
              <a:rPr lang="en-LK" sz="3200" dirty="0"/>
              <a:t>	- send baseline electrolytes and blood urea</a:t>
            </a:r>
          </a:p>
          <a:p>
            <a:pPr marL="457200" lvl="1" indent="0">
              <a:buNone/>
            </a:pPr>
            <a:r>
              <a:rPr lang="en-LK" sz="3200" dirty="0"/>
              <a:t>	- give deficit (50-80ml/kg) over 4-8 hours</a:t>
            </a:r>
          </a:p>
          <a:p>
            <a:pPr marL="457200" lvl="1" indent="0">
              <a:buNone/>
            </a:pPr>
            <a:r>
              <a:rPr lang="en-LK" sz="3200" dirty="0"/>
              <a:t>	- Use 0.9% saline with 5% dextrose</a:t>
            </a:r>
          </a:p>
          <a:p>
            <a:pPr marL="457200" lvl="1" indent="0">
              <a:buNone/>
            </a:pPr>
            <a:r>
              <a:rPr lang="en-LK" sz="3200" dirty="0"/>
              <a:t>	- Add 10 mmol of KCL per each 500ml if serum K</a:t>
            </a:r>
            <a:r>
              <a:rPr lang="en-LK" sz="3200" baseline="30000" dirty="0"/>
              <a:t>+</a:t>
            </a:r>
            <a:r>
              <a:rPr lang="en-LK" sz="3200" dirty="0"/>
              <a:t> is not </a:t>
            </a:r>
          </a:p>
          <a:p>
            <a:pPr marL="457200" lvl="1" indent="0">
              <a:buNone/>
            </a:pPr>
            <a:r>
              <a:rPr lang="en-LK" sz="3200" dirty="0"/>
              <a:t>       raised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5B90B02-37C3-56D3-B1C4-500523D127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Management of some dehydration cont..</a:t>
            </a:r>
          </a:p>
        </p:txBody>
      </p:sp>
    </p:spTree>
    <p:extLst>
      <p:ext uri="{BB962C8B-B14F-4D97-AF65-F5344CB8AC3E}">
        <p14:creationId xmlns:p14="http://schemas.microsoft.com/office/powerpoint/2010/main" val="2949516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7313-F9EF-964F-BF94-6269697023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</a:t>
            </a:r>
            <a:r>
              <a:rPr lang="en-LK" b="1" dirty="0">
                <a:solidFill>
                  <a:schemeClr val="bg1"/>
                </a:solidFill>
              </a:rPr>
              <a:t>anagement of severe dehydration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4D4B-528E-EBCC-B6CD-B458D900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LK" sz="3200" b="1" u="sng" dirty="0"/>
              <a:t>Features</a:t>
            </a:r>
          </a:p>
          <a:p>
            <a:pPr marL="0" indent="0">
              <a:buNone/>
            </a:pPr>
            <a:r>
              <a:rPr lang="en-LK" sz="3200" dirty="0"/>
              <a:t>	- very dry mucus membranes</a:t>
            </a:r>
          </a:p>
          <a:p>
            <a:pPr marL="0" indent="0">
              <a:buNone/>
            </a:pPr>
            <a:r>
              <a:rPr lang="en-LK" sz="3200" dirty="0"/>
              <a:t>	- sunken eyes</a:t>
            </a:r>
          </a:p>
          <a:p>
            <a:pPr marL="0" indent="0">
              <a:buNone/>
            </a:pPr>
            <a:r>
              <a:rPr lang="en-LK" sz="3200" dirty="0"/>
              <a:t>	- skin fold retraction &gt; 2sec</a:t>
            </a:r>
          </a:p>
          <a:p>
            <a:pPr marL="0" indent="0">
              <a:buNone/>
            </a:pPr>
            <a:r>
              <a:rPr lang="en-LK" sz="3200" dirty="0"/>
              <a:t>	- tachycardia</a:t>
            </a:r>
          </a:p>
          <a:p>
            <a:pPr marL="0" indent="0">
              <a:buNone/>
            </a:pPr>
            <a:r>
              <a:rPr lang="en-LK" sz="3200" dirty="0"/>
              <a:t>	- slow capillary refill</a:t>
            </a:r>
          </a:p>
          <a:p>
            <a:pPr marL="0" indent="0">
              <a:buNone/>
            </a:pPr>
            <a:r>
              <a:rPr lang="en-LK" sz="3200" dirty="0"/>
              <a:t>	- acidotic breathing</a:t>
            </a:r>
          </a:p>
          <a:p>
            <a:pPr marL="0" indent="0">
              <a:buNone/>
            </a:pPr>
            <a:r>
              <a:rPr lang="en-LK" sz="3200" dirty="0"/>
              <a:t>	- lethargic or comatose</a:t>
            </a:r>
          </a:p>
        </p:txBody>
      </p:sp>
    </p:spTree>
    <p:extLst>
      <p:ext uri="{BB962C8B-B14F-4D97-AF65-F5344CB8AC3E}">
        <p14:creationId xmlns:p14="http://schemas.microsoft.com/office/powerpoint/2010/main" val="161311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A03C-6514-E51F-9A37-4E610CCD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BC0E-44F2-B7C2-3BE1-65E899A5D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L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850A7-C78D-D37B-C359-076DC73A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219946" cy="45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74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13CC-09D5-1E41-8B04-80F7B09F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71626"/>
            <a:ext cx="11677650" cy="528637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3000" b="1" u="sng" dirty="0">
                <a:solidFill>
                  <a:srgbClr val="211E1E"/>
                </a:solidFill>
                <a:effectLst/>
              </a:rPr>
              <a:t>Management of children who present with severe dehydration and in 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211E1E"/>
                </a:solidFill>
              </a:rPr>
              <a:t>    </a:t>
            </a:r>
            <a:r>
              <a:rPr lang="en-GB" sz="3000" b="1" u="sng" dirty="0">
                <a:solidFill>
                  <a:srgbClr val="211E1E"/>
                </a:solidFill>
                <a:effectLst/>
              </a:rPr>
              <a:t>impending shock </a:t>
            </a:r>
            <a:endParaRPr lang="en-GB" sz="3000" b="1" u="sng" dirty="0"/>
          </a:p>
          <a:p>
            <a:pPr marL="0" indent="0">
              <a:buNone/>
            </a:pPr>
            <a:r>
              <a:rPr lang="en-LK" dirty="0"/>
              <a:t>	</a:t>
            </a:r>
            <a:r>
              <a:rPr lang="en-LK" sz="3000" dirty="0"/>
              <a:t>- Assume 10% dehydration</a:t>
            </a:r>
          </a:p>
          <a:p>
            <a:pPr marL="0" indent="0">
              <a:buNone/>
            </a:pPr>
            <a:r>
              <a:rPr lang="en-LK" sz="3000" dirty="0"/>
              <a:t>	- IV or intraosseus access</a:t>
            </a:r>
          </a:p>
          <a:p>
            <a:pPr marL="0" indent="0">
              <a:buNone/>
            </a:pPr>
            <a:r>
              <a:rPr lang="en-LK" sz="3000" dirty="0"/>
              <a:t>	- Send blood urea, electrolytes, FBC, blood gas and blood culture</a:t>
            </a:r>
          </a:p>
          <a:p>
            <a:pPr marL="0" indent="0">
              <a:buNone/>
            </a:pPr>
            <a:r>
              <a:rPr lang="en-LK" sz="3000" dirty="0"/>
              <a:t>	- Give 20ml/kg of 0.9% saline bolus</a:t>
            </a:r>
          </a:p>
          <a:p>
            <a:pPr marL="0" indent="0">
              <a:buNone/>
            </a:pPr>
            <a:r>
              <a:rPr lang="en-LK" sz="3000" dirty="0"/>
              <a:t>	- Reaseess</a:t>
            </a:r>
          </a:p>
          <a:p>
            <a:pPr marL="0" indent="0">
              <a:buNone/>
            </a:pPr>
            <a:r>
              <a:rPr lang="en-LK" sz="3000" dirty="0"/>
              <a:t>	- If signs of shock persist, repeat the second 20ml/kg 0.9% saline bolus</a:t>
            </a:r>
          </a:p>
          <a:p>
            <a:pPr marL="0" indent="0">
              <a:buNone/>
            </a:pPr>
            <a:r>
              <a:rPr lang="en-LK" sz="3000" dirty="0"/>
              <a:t>	- If circulation is not restored after the second bolus</a:t>
            </a:r>
          </a:p>
          <a:p>
            <a:pPr marL="0" indent="0">
              <a:buNone/>
            </a:pPr>
            <a:r>
              <a:rPr lang="en-LK" sz="3000" dirty="0"/>
              <a:t>	         colloids</a:t>
            </a:r>
          </a:p>
          <a:p>
            <a:pPr marL="0" indent="0">
              <a:buNone/>
            </a:pPr>
            <a:r>
              <a:rPr lang="en-LK" sz="3000" dirty="0"/>
              <a:t>                     ICU admission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E3174B-ECCB-4DA5-36B2-19101D22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22238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</a:t>
            </a:r>
            <a:r>
              <a:rPr lang="en-LK" b="1" dirty="0">
                <a:solidFill>
                  <a:schemeClr val="bg1"/>
                </a:solidFill>
              </a:rPr>
              <a:t>anagement of severe dehydration cont…</a:t>
            </a:r>
          </a:p>
        </p:txBody>
      </p:sp>
    </p:spTree>
    <p:extLst>
      <p:ext uri="{BB962C8B-B14F-4D97-AF65-F5344CB8AC3E}">
        <p14:creationId xmlns:p14="http://schemas.microsoft.com/office/powerpoint/2010/main" val="3960797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F3A6-F6FF-94D5-1FE8-31CF81F1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LK" sz="3200" dirty="0"/>
              <a:t>If respond to the first bolus with the restoration of the circulation</a:t>
            </a:r>
          </a:p>
          <a:p>
            <a:r>
              <a:rPr lang="en-GB" sz="3200" dirty="0"/>
              <a:t>R</a:t>
            </a:r>
            <a:r>
              <a:rPr lang="en-LK" sz="3200" dirty="0"/>
              <a:t>emaining deficit is restored with ORS</a:t>
            </a:r>
          </a:p>
          <a:p>
            <a:r>
              <a:rPr lang="en-LK" sz="3200" dirty="0"/>
              <a:t>ORS 30-80ml/kg over the next 3-4 hours</a:t>
            </a:r>
          </a:p>
          <a:p>
            <a:r>
              <a:rPr lang="en-GB" sz="3200" dirty="0"/>
              <a:t>C</a:t>
            </a:r>
            <a:r>
              <a:rPr lang="en-LK" sz="3200" dirty="0"/>
              <a:t>onsider nasogastric tube infusion if not tolerating or refusing ORS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E67A45-DAB2-0B35-C881-9644308051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</a:t>
            </a:r>
            <a:r>
              <a:rPr lang="en-LK" b="1" dirty="0">
                <a:solidFill>
                  <a:schemeClr val="bg1"/>
                </a:solidFill>
              </a:rPr>
              <a:t>anagement of severe dehydration cont…</a:t>
            </a:r>
          </a:p>
        </p:txBody>
      </p:sp>
    </p:spTree>
    <p:extLst>
      <p:ext uri="{BB962C8B-B14F-4D97-AF65-F5344CB8AC3E}">
        <p14:creationId xmlns:p14="http://schemas.microsoft.com/office/powerpoint/2010/main" val="911175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C806-897D-0505-A17B-F895301E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8976" cy="5032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u="sng" dirty="0">
                <a:effectLst/>
                <a:ea typeface="Calibri" panose="020F0502020204030204" pitchFamily="34" charset="0"/>
              </a:rPr>
              <a:t>Management of severe dehydration without shock (&gt; 10%)</a:t>
            </a:r>
          </a:p>
          <a:p>
            <a:endParaRPr lang="en-US" b="1" u="sng" dirty="0">
              <a:effectLst/>
              <a:ea typeface="Calibri" panose="020F0502020204030204" pitchFamily="34" charset="0"/>
            </a:endParaRPr>
          </a:p>
          <a:p>
            <a:r>
              <a:rPr lang="en-LK" dirty="0"/>
              <a:t>100ml/kg</a:t>
            </a:r>
          </a:p>
          <a:p>
            <a:r>
              <a:rPr lang="en-LK" dirty="0"/>
              <a:t>IV 0.9% saline /Hartmans</a:t>
            </a:r>
          </a:p>
          <a:p>
            <a:pPr marL="0" indent="0">
              <a:buNone/>
            </a:pPr>
            <a:endParaRPr lang="en-L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762AD4-A1B2-3EFC-DACB-E785C407AD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</a:t>
            </a:r>
            <a:r>
              <a:rPr lang="en-LK" b="1" dirty="0">
                <a:solidFill>
                  <a:schemeClr val="bg1"/>
                </a:solidFill>
              </a:rPr>
              <a:t>anagement of severe dehydration cont…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0A8F419-916B-04C7-26DC-E8B6583121B6}"/>
              </a:ext>
            </a:extLst>
          </p:cNvPr>
          <p:cNvGraphicFramePr>
            <a:graphicFrameLocks noGrp="1"/>
          </p:cNvGraphicFramePr>
          <p:nvPr/>
        </p:nvGraphicFramePr>
        <p:xfrm>
          <a:off x="1126273" y="4192859"/>
          <a:ext cx="8954430" cy="186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10">
                  <a:extLst>
                    <a:ext uri="{9D8B030D-6E8A-4147-A177-3AD203B41FA5}">
                      <a16:colId xmlns:a16="http://schemas.microsoft.com/office/drawing/2014/main" val="29905647"/>
                    </a:ext>
                  </a:extLst>
                </a:gridCol>
                <a:gridCol w="2984810">
                  <a:extLst>
                    <a:ext uri="{9D8B030D-6E8A-4147-A177-3AD203B41FA5}">
                      <a16:colId xmlns:a16="http://schemas.microsoft.com/office/drawing/2014/main" val="2720379545"/>
                    </a:ext>
                  </a:extLst>
                </a:gridCol>
                <a:gridCol w="2984810">
                  <a:extLst>
                    <a:ext uri="{9D8B030D-6E8A-4147-A177-3AD203B41FA5}">
                      <a16:colId xmlns:a16="http://schemas.microsoft.com/office/drawing/2014/main" val="1857061731"/>
                    </a:ext>
                  </a:extLst>
                </a:gridCol>
              </a:tblGrid>
              <a:tr h="615056">
                <a:tc>
                  <a:txBody>
                    <a:bodyPr/>
                    <a:lstStyle/>
                    <a:p>
                      <a:endParaRPr lang="en-LK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K" sz="2800" dirty="0"/>
                        <a:t>30ml/kg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K" sz="2800" dirty="0"/>
                        <a:t>70ml/kg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88500"/>
                  </a:ext>
                </a:extLst>
              </a:tr>
              <a:tr h="623598">
                <a:tc>
                  <a:txBody>
                    <a:bodyPr/>
                    <a:lstStyle/>
                    <a:p>
                      <a:r>
                        <a:rPr lang="en-LK" sz="2800" dirty="0"/>
                        <a:t>&lt; 1year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K" sz="2800" dirty="0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K" sz="2800" dirty="0"/>
                        <a:t>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674038"/>
                  </a:ext>
                </a:extLst>
              </a:tr>
              <a:tr h="623598">
                <a:tc>
                  <a:txBody>
                    <a:bodyPr/>
                    <a:lstStyle/>
                    <a:p>
                      <a:r>
                        <a:rPr lang="en-LK" sz="2800" dirty="0"/>
                        <a:t>&gt;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K" sz="2800" dirty="0"/>
                        <a:t>½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K" sz="2800" dirty="0"/>
                        <a:t>2 ½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2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65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9CA2E-0F78-8F3C-6C45-91CEC54E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14314" cy="50323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LK" sz="3000" b="1" dirty="0"/>
              <a:t>Replacement of ongoing losses</a:t>
            </a:r>
          </a:p>
          <a:p>
            <a:pPr marL="0" indent="0">
              <a:buNone/>
            </a:pPr>
            <a:r>
              <a:rPr lang="en-LK" sz="3000" dirty="0"/>
              <a:t>	- </a:t>
            </a:r>
            <a:r>
              <a:rPr lang="en-GB" sz="3000" dirty="0">
                <a:solidFill>
                  <a:srgbClr val="211E1E"/>
                </a:solidFill>
                <a:effectLst/>
              </a:rPr>
              <a:t>Offer as much fluid as the child wants. </a:t>
            </a:r>
            <a:endParaRPr lang="en-GB" sz="3000" dirty="0">
              <a:effectLst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211E1E"/>
                </a:solidFill>
                <a:effectLst/>
              </a:rPr>
              <a:t>	- Add approximately </a:t>
            </a:r>
            <a:r>
              <a:rPr lang="en-GB" sz="3000" dirty="0">
                <a:solidFill>
                  <a:srgbClr val="211E1E"/>
                </a:solidFill>
              </a:rPr>
              <a:t>50</a:t>
            </a:r>
            <a:r>
              <a:rPr lang="en-GB" sz="3000" dirty="0">
                <a:solidFill>
                  <a:srgbClr val="211E1E"/>
                </a:solidFill>
                <a:effectLst/>
              </a:rPr>
              <a:t>-100 ml of ORS (&lt; 10 kg body weight) or 100-200 ml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211E1E"/>
                </a:solidFill>
              </a:rPr>
              <a:t>              </a:t>
            </a:r>
            <a:r>
              <a:rPr lang="en-GB" sz="3000" dirty="0">
                <a:solidFill>
                  <a:srgbClr val="211E1E"/>
                </a:solidFill>
                <a:effectLst/>
              </a:rPr>
              <a:t>ORS (&gt; 10 kg body weight)  for each stool. </a:t>
            </a:r>
            <a:endParaRPr lang="en-GB" sz="3000" dirty="0">
              <a:effectLst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211E1E"/>
                </a:solidFill>
                <a:effectLst/>
              </a:rPr>
              <a:t>	- Depending on the stool volume, fluid intake should be increased. </a:t>
            </a:r>
            <a:endParaRPr lang="en-GB" sz="3000" dirty="0">
              <a:effectLst/>
            </a:endParaRPr>
          </a:p>
          <a:p>
            <a:pPr marL="0" indent="0">
              <a:buNone/>
            </a:pPr>
            <a:endParaRPr lang="en-LK" sz="3000" dirty="0"/>
          </a:p>
          <a:p>
            <a:pPr>
              <a:buFont typeface="Wingdings" pitchFamily="2" charset="2"/>
              <a:buChar char="v"/>
            </a:pPr>
            <a:r>
              <a:rPr lang="en-GB" sz="3000" b="1" dirty="0">
                <a:solidFill>
                  <a:srgbClr val="211E1E"/>
                </a:solidFill>
                <a:effectLst/>
              </a:rPr>
              <a:t>Provision of normal daily fluid requirement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000" b="1" dirty="0">
                <a:solidFill>
                  <a:srgbClr val="211E1E"/>
                </a:solidFill>
              </a:rPr>
              <a:t>	- </a:t>
            </a:r>
            <a:r>
              <a:rPr lang="en-GB" sz="3000" dirty="0">
                <a:solidFill>
                  <a:srgbClr val="211E1E"/>
                </a:solidFill>
                <a:effectLst/>
              </a:rPr>
              <a:t>Breastfeeding should be continued.</a:t>
            </a:r>
            <a:br>
              <a:rPr lang="en-GB" sz="3000" dirty="0">
                <a:solidFill>
                  <a:srgbClr val="211E1E"/>
                </a:solidFill>
                <a:effectLst/>
              </a:rPr>
            </a:br>
            <a:r>
              <a:rPr lang="en-GB" sz="3000" dirty="0">
                <a:solidFill>
                  <a:srgbClr val="211E1E"/>
                </a:solidFill>
                <a:effectLst/>
              </a:rPr>
              <a:t>	- If on formula milk, continue in the same dilution.</a:t>
            </a:r>
            <a:br>
              <a:rPr lang="en-GB" sz="3000" dirty="0">
                <a:solidFill>
                  <a:srgbClr val="211E1E"/>
                </a:solidFill>
                <a:effectLst/>
              </a:rPr>
            </a:br>
            <a:r>
              <a:rPr lang="en-GB" sz="3000" dirty="0">
                <a:solidFill>
                  <a:srgbClr val="211E1E"/>
                </a:solidFill>
                <a:effectLst/>
              </a:rPr>
              <a:t>	- Offer as much fluid as possible to drink in addition to ORS solution. </a:t>
            </a:r>
            <a:endParaRPr lang="en-GB" sz="3000" dirty="0">
              <a:effectLst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211E1E"/>
                </a:solidFill>
                <a:effectLst/>
              </a:rPr>
              <a:t> </a:t>
            </a:r>
            <a:endParaRPr lang="en-GB" b="1" dirty="0">
              <a:effectLst/>
            </a:endParaRPr>
          </a:p>
          <a:p>
            <a:pPr>
              <a:buFont typeface="Wingdings" pitchFamily="2" charset="2"/>
              <a:buChar char="v"/>
            </a:pPr>
            <a:endParaRPr lang="en-L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BFB2DF-8818-AB4F-FEF1-6AAF20A8FA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</a:t>
            </a:r>
            <a:r>
              <a:rPr lang="en-LK" b="1" dirty="0">
                <a:solidFill>
                  <a:schemeClr val="bg1"/>
                </a:solidFill>
              </a:rPr>
              <a:t>anagement of severe dehydration cont…</a:t>
            </a:r>
          </a:p>
        </p:txBody>
      </p:sp>
    </p:spTree>
    <p:extLst>
      <p:ext uri="{BB962C8B-B14F-4D97-AF65-F5344CB8AC3E}">
        <p14:creationId xmlns:p14="http://schemas.microsoft.com/office/powerpoint/2010/main" val="4099374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70B1-E14A-04DA-587C-571C1AD2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ORS (Oral Rehydration Solution)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C31575-ABFE-7E6D-3E6E-A341AB03D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475938"/>
            <a:ext cx="8686800" cy="55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8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F06A-E6A5-0D88-8B9A-C3E03917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</a:t>
            </a:r>
            <a:r>
              <a:rPr lang="en-LK" b="1" dirty="0">
                <a:solidFill>
                  <a:schemeClr val="bg1"/>
                </a:solidFill>
              </a:rPr>
              <a:t>lassification of dirrhoea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04C1-09FA-1151-A119-F77EAA20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00188"/>
            <a:ext cx="10925175" cy="535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LK" sz="3200" b="1" u="sng" dirty="0"/>
              <a:t>Acute diarrhoea </a:t>
            </a:r>
            <a:r>
              <a:rPr lang="en-LK" sz="3200" b="1" dirty="0"/>
              <a:t>(diarrhoea lasting less than 2 weeks)</a:t>
            </a:r>
          </a:p>
          <a:p>
            <a:pPr marL="0" indent="0">
              <a:buNone/>
            </a:pPr>
            <a:r>
              <a:rPr lang="en-LK" sz="3200" b="1" dirty="0"/>
              <a:t>	- </a:t>
            </a:r>
            <a:r>
              <a:rPr lang="en-LK" sz="3200" dirty="0"/>
              <a:t>Acute watery diarrhoea (lasts several hours or days)</a:t>
            </a:r>
          </a:p>
          <a:p>
            <a:pPr marL="0" indent="0">
              <a:buNone/>
            </a:pPr>
            <a:r>
              <a:rPr lang="en-LK" sz="3200" dirty="0"/>
              <a:t>	- Acute bloody diarrhoea (dysentery)</a:t>
            </a:r>
          </a:p>
          <a:p>
            <a:pPr marL="0" indent="0">
              <a:buNone/>
            </a:pPr>
            <a:r>
              <a:rPr lang="en-LK" sz="3200" b="1" u="sng" dirty="0"/>
              <a:t>Persistent diarrhoea</a:t>
            </a:r>
          </a:p>
          <a:p>
            <a:r>
              <a:rPr lang="en-GB" sz="3200" dirty="0"/>
              <a:t>Diarrhoea lasting more than 2 weeks after infection or in relation to environmental or enteric dysfunction.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u="sng" dirty="0"/>
              <a:t>Chronic diarrhoea</a:t>
            </a:r>
          </a:p>
          <a:p>
            <a:pPr marL="0" indent="0">
              <a:buNone/>
            </a:pPr>
            <a:r>
              <a:rPr lang="en-GB" sz="3200" dirty="0"/>
              <a:t>Diarrhoea persists for more than 2 weeks.</a:t>
            </a:r>
            <a:endParaRPr lang="en-LK" sz="3200" dirty="0"/>
          </a:p>
        </p:txBody>
      </p:sp>
    </p:spTree>
    <p:extLst>
      <p:ext uri="{BB962C8B-B14F-4D97-AF65-F5344CB8AC3E}">
        <p14:creationId xmlns:p14="http://schemas.microsoft.com/office/powerpoint/2010/main" val="875746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20F5-6667-7F90-2AFB-1625BBAB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LK" sz="3200" dirty="0"/>
              <a:t>Absorb through the small intestine</a:t>
            </a:r>
          </a:p>
          <a:p>
            <a:r>
              <a:rPr lang="en-LK" sz="3200" dirty="0"/>
              <a:t>Na</a:t>
            </a:r>
            <a:r>
              <a:rPr lang="en-LK" sz="3200" baseline="30000" dirty="0"/>
              <a:t>+</a:t>
            </a:r>
            <a:r>
              <a:rPr lang="en-LK" sz="3200" dirty="0"/>
              <a:t> /glucose co-transport mechanism is important</a:t>
            </a:r>
          </a:p>
          <a:p>
            <a:r>
              <a:rPr lang="en-GB" sz="3200" dirty="0"/>
              <a:t>W</a:t>
            </a:r>
            <a:r>
              <a:rPr lang="en-LK" sz="3200" dirty="0"/>
              <a:t>ater follows the solute gradient (passively)</a:t>
            </a:r>
          </a:p>
          <a:p>
            <a:r>
              <a:rPr lang="en-GB" sz="3200" dirty="0"/>
              <a:t>F</a:t>
            </a:r>
            <a:r>
              <a:rPr lang="en-LK" sz="3200" dirty="0"/>
              <a:t>aster rehydration</a:t>
            </a:r>
          </a:p>
          <a:p>
            <a:r>
              <a:rPr lang="en-GB" sz="3200" dirty="0"/>
              <a:t>L</a:t>
            </a:r>
            <a:r>
              <a:rPr lang="en-LK" sz="3200" dirty="0"/>
              <a:t>ess complications</a:t>
            </a:r>
          </a:p>
          <a:p>
            <a:r>
              <a:rPr lang="en-GB" sz="3200" dirty="0"/>
              <a:t>O</a:t>
            </a:r>
            <a:r>
              <a:rPr lang="en-LK" sz="3200" dirty="0"/>
              <a:t>verall failure rate for ORS is 3.6%</a:t>
            </a:r>
          </a:p>
          <a:p>
            <a:r>
              <a:rPr lang="en-GB" sz="3200" dirty="0"/>
              <a:t>L</a:t>
            </a:r>
            <a:r>
              <a:rPr lang="en-LK" sz="3200" dirty="0"/>
              <a:t>ess cost</a:t>
            </a:r>
          </a:p>
          <a:p>
            <a:r>
              <a:rPr lang="en-LK" sz="3200" dirty="0"/>
              <a:t>Easily available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1C0C37-9B4F-9B4B-6B41-19CF3984F8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ORS (Oral Rehydration Solution)</a:t>
            </a:r>
          </a:p>
        </p:txBody>
      </p:sp>
    </p:spTree>
    <p:extLst>
      <p:ext uri="{BB962C8B-B14F-4D97-AF65-F5344CB8AC3E}">
        <p14:creationId xmlns:p14="http://schemas.microsoft.com/office/powerpoint/2010/main" val="3467937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B6D9D-44BA-993B-DED7-8414059E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T</a:t>
            </a:r>
            <a:r>
              <a:rPr lang="en-LK" sz="3200" dirty="0"/>
              <a:t>olerance</a:t>
            </a:r>
          </a:p>
          <a:p>
            <a:r>
              <a:rPr lang="en-GB" sz="3200" dirty="0"/>
              <a:t>V</a:t>
            </a:r>
            <a:r>
              <a:rPr lang="en-LK" sz="3200" dirty="0"/>
              <a:t>omiting</a:t>
            </a:r>
          </a:p>
          <a:p>
            <a:r>
              <a:rPr lang="en-GB" sz="3200" dirty="0"/>
              <a:t>R</a:t>
            </a:r>
            <a:r>
              <a:rPr lang="en-LK" sz="3200" dirty="0"/>
              <a:t>efusal to drink </a:t>
            </a:r>
          </a:p>
          <a:p>
            <a:r>
              <a:rPr lang="en-GB" sz="3200" dirty="0"/>
              <a:t>G</a:t>
            </a:r>
            <a:r>
              <a:rPr lang="en-LK" sz="3200" dirty="0"/>
              <a:t>lucose malabsorption</a:t>
            </a:r>
          </a:p>
          <a:p>
            <a:r>
              <a:rPr lang="en-US" sz="3200" dirty="0"/>
              <a:t>Preparation</a:t>
            </a:r>
            <a:endParaRPr lang="en-LK" sz="3200" dirty="0"/>
          </a:p>
          <a:p>
            <a:r>
              <a:rPr lang="en-GB" sz="3200" dirty="0"/>
              <a:t>S</a:t>
            </a:r>
            <a:r>
              <a:rPr lang="en-LK" sz="3200" dirty="0"/>
              <a:t>torage</a:t>
            </a:r>
          </a:p>
          <a:p>
            <a:r>
              <a:rPr lang="en-US" sz="3200" dirty="0"/>
              <a:t>Cost-effectiveness ratio</a:t>
            </a:r>
            <a:endParaRPr lang="en-LK" sz="3200" dirty="0"/>
          </a:p>
          <a:p>
            <a:r>
              <a:rPr lang="en-GB" sz="3200" dirty="0"/>
              <a:t>P</a:t>
            </a:r>
            <a:r>
              <a:rPr lang="en-LK" sz="3200" dirty="0"/>
              <a:t>erceived to fail to cure diarrhoea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93909D-3995-46E2-F142-6BD788CEDE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Disadvantages/ reasons for failure of  ORS</a:t>
            </a:r>
          </a:p>
        </p:txBody>
      </p:sp>
    </p:spTree>
    <p:extLst>
      <p:ext uri="{BB962C8B-B14F-4D97-AF65-F5344CB8AC3E}">
        <p14:creationId xmlns:p14="http://schemas.microsoft.com/office/powerpoint/2010/main" val="3304008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DE87-2406-81B4-6E66-2B5D74E59F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LK" sz="3200" b="1" u="sng" dirty="0"/>
              <a:t>Rice-based ORS</a:t>
            </a:r>
          </a:p>
          <a:p>
            <a:pPr>
              <a:buFontTx/>
              <a:buChar char="-"/>
            </a:pPr>
            <a:r>
              <a:rPr lang="en-GB" sz="3200" dirty="0"/>
              <a:t>R</a:t>
            </a:r>
            <a:r>
              <a:rPr lang="en-LK" sz="3200" dirty="0"/>
              <a:t>educed stool output in cholera patients</a:t>
            </a:r>
          </a:p>
          <a:p>
            <a:pPr>
              <a:buFontTx/>
              <a:buChar char="-"/>
            </a:pPr>
            <a:r>
              <a:rPr lang="en-GB" sz="3200" dirty="0"/>
              <a:t>N</a:t>
            </a:r>
            <a:r>
              <a:rPr lang="en-LK" sz="3200" dirty="0"/>
              <a:t>o added advantage in paediatric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E14DC-83B6-31A9-0170-E98CB6F16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LK" sz="3200" b="1" u="sng" dirty="0"/>
              <a:t>Flavoured ORS</a:t>
            </a:r>
          </a:p>
          <a:p>
            <a:pPr>
              <a:buFontTx/>
              <a:buChar char="-"/>
            </a:pPr>
            <a:r>
              <a:rPr lang="en-LK" sz="3200" dirty="0"/>
              <a:t>Adding juices to ORS changes its composition</a:t>
            </a:r>
          </a:p>
          <a:p>
            <a:pPr>
              <a:buFontTx/>
              <a:buChar char="-"/>
            </a:pPr>
            <a:r>
              <a:rPr lang="en-LK" sz="3200" dirty="0"/>
              <a:t>ESPHGHAN guidelines to flavoured ORS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A81925-BC5D-4AF7-7092-E8156D7E0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Types of  ORS</a:t>
            </a:r>
          </a:p>
        </p:txBody>
      </p:sp>
    </p:spTree>
    <p:extLst>
      <p:ext uri="{BB962C8B-B14F-4D97-AF65-F5344CB8AC3E}">
        <p14:creationId xmlns:p14="http://schemas.microsoft.com/office/powerpoint/2010/main" val="2672385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5C61-3C4A-0267-CA14-BC9E178CD6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57E7-7A41-0120-5AFF-5F7503B3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LK" sz="3200" dirty="0"/>
              <a:t>Continue breastfeeding throughout the dehydration and maintenance phase of breastfed children.</a:t>
            </a:r>
          </a:p>
          <a:p>
            <a:r>
              <a:rPr lang="en-LK" sz="3200" dirty="0"/>
              <a:t>Children who are on a weaning diet should receive a normal diet once rehydrated</a:t>
            </a:r>
          </a:p>
        </p:txBody>
      </p:sp>
      <p:pic>
        <p:nvPicPr>
          <p:cNvPr id="3076" name="Picture 4" descr="How to Get a Child with Diarrhea to Eat Food: 15 Steps">
            <a:extLst>
              <a:ext uri="{FF2B5EF4-FFF2-40B4-BE49-F238E27FC236}">
                <a16:creationId xmlns:a16="http://schemas.microsoft.com/office/drawing/2014/main" id="{761DE0CA-5915-168D-BAF3-48BF13A5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429000"/>
            <a:ext cx="4481512" cy="33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5AE3-62FA-6EED-4416-6B8C1F452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LK" sz="3200" dirty="0"/>
              <a:t>Advantages</a:t>
            </a:r>
          </a:p>
          <a:p>
            <a:pPr marL="0" indent="0">
              <a:buNone/>
            </a:pPr>
            <a:r>
              <a:rPr lang="en-LK" sz="3200" dirty="0"/>
              <a:t>	- minimise protein energy deficit</a:t>
            </a:r>
          </a:p>
          <a:p>
            <a:pPr marL="0" indent="0">
              <a:buNone/>
            </a:pPr>
            <a:r>
              <a:rPr lang="en-LK" sz="3200" dirty="0"/>
              <a:t>	- reduces stool losses</a:t>
            </a:r>
          </a:p>
          <a:p>
            <a:pPr marL="0" indent="0">
              <a:buNone/>
            </a:pPr>
            <a:r>
              <a:rPr lang="en-LK" sz="3200" dirty="0"/>
              <a:t>	- stimulate normal restoration of villi</a:t>
            </a:r>
          </a:p>
          <a:p>
            <a:pPr marL="0" indent="0">
              <a:buNone/>
            </a:pPr>
            <a:r>
              <a:rPr lang="en-LK" sz="3200" dirty="0"/>
              <a:t>	- shorter duration of diarrhoea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B6BE44-9D69-4006-EA26-20C24DBFA5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Feeding cont…..</a:t>
            </a:r>
          </a:p>
        </p:txBody>
      </p:sp>
    </p:spTree>
    <p:extLst>
      <p:ext uri="{BB962C8B-B14F-4D97-AF65-F5344CB8AC3E}">
        <p14:creationId xmlns:p14="http://schemas.microsoft.com/office/powerpoint/2010/main" val="508795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AACB-E1AA-B217-4ED0-ADC6ACF94E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Relationship between diarrhoea and malnutrition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70E4-CA7A-313E-E851-E06DAB30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L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933E6-61EA-9DBE-DB8A-F57E897C07FC}"/>
              </a:ext>
            </a:extLst>
          </p:cNvPr>
          <p:cNvSpPr/>
          <p:nvPr/>
        </p:nvSpPr>
        <p:spPr>
          <a:xfrm>
            <a:off x="7934325" y="4819649"/>
            <a:ext cx="341947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 sz="2800" dirty="0">
                <a:solidFill>
                  <a:schemeClr val="tx1"/>
                </a:solidFill>
              </a:rPr>
              <a:t>Impaired immune function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D0B70-522D-A87D-23D3-EFC97C32618B}"/>
              </a:ext>
            </a:extLst>
          </p:cNvPr>
          <p:cNvSpPr/>
          <p:nvPr/>
        </p:nvSpPr>
        <p:spPr>
          <a:xfrm>
            <a:off x="838199" y="3424237"/>
            <a:ext cx="341947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 sz="2800" dirty="0">
                <a:solidFill>
                  <a:schemeClr val="tx1"/>
                </a:solidFill>
              </a:rPr>
              <a:t>Malabsorption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F605F-1AEF-2F2A-D3E8-AC9B2302871A}"/>
              </a:ext>
            </a:extLst>
          </p:cNvPr>
          <p:cNvSpPr/>
          <p:nvPr/>
        </p:nvSpPr>
        <p:spPr>
          <a:xfrm>
            <a:off x="838199" y="4819650"/>
            <a:ext cx="341947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 sz="2800" dirty="0">
                <a:solidFill>
                  <a:schemeClr val="tx1"/>
                </a:solidFill>
              </a:rPr>
              <a:t>Increased catabolism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603F7-6A76-1FDB-AD6A-E2AAEBAF97CC}"/>
              </a:ext>
            </a:extLst>
          </p:cNvPr>
          <p:cNvSpPr/>
          <p:nvPr/>
        </p:nvSpPr>
        <p:spPr>
          <a:xfrm>
            <a:off x="4924425" y="4408090"/>
            <a:ext cx="2462214" cy="823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 sz="2800" dirty="0">
                <a:solidFill>
                  <a:schemeClr val="tx1"/>
                </a:solidFill>
              </a:rPr>
              <a:t>Malnutrition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8812CF-59BE-6232-8C9A-A118605B2578}"/>
              </a:ext>
            </a:extLst>
          </p:cNvPr>
          <p:cNvSpPr/>
          <p:nvPr/>
        </p:nvSpPr>
        <p:spPr>
          <a:xfrm>
            <a:off x="4924425" y="3050380"/>
            <a:ext cx="2462214" cy="74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 sz="2800" dirty="0">
                <a:solidFill>
                  <a:schemeClr val="tx1"/>
                </a:solidFill>
              </a:rPr>
              <a:t>Infection</a:t>
            </a: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FE01D13E-F890-93F5-B156-B6A3E3853195}"/>
              </a:ext>
            </a:extLst>
          </p:cNvPr>
          <p:cNvSpPr/>
          <p:nvPr/>
        </p:nvSpPr>
        <p:spPr>
          <a:xfrm>
            <a:off x="4457700" y="3300413"/>
            <a:ext cx="314325" cy="1714500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8B336-B088-A313-FCD7-9FF070F79225}"/>
              </a:ext>
            </a:extLst>
          </p:cNvPr>
          <p:cNvSpPr/>
          <p:nvPr/>
        </p:nvSpPr>
        <p:spPr>
          <a:xfrm>
            <a:off x="990600" y="2052638"/>
            <a:ext cx="341947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 sz="2800" dirty="0">
                <a:solidFill>
                  <a:schemeClr val="tx1"/>
                </a:solidFill>
              </a:rPr>
              <a:t>Decreased nutrient intake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02571-38D3-4764-DBD7-46BAAA9A210D}"/>
              </a:ext>
            </a:extLst>
          </p:cNvPr>
          <p:cNvSpPr/>
          <p:nvPr/>
        </p:nvSpPr>
        <p:spPr>
          <a:xfrm>
            <a:off x="7934325" y="2038351"/>
            <a:ext cx="341947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K" sz="2800" dirty="0">
                <a:solidFill>
                  <a:schemeClr val="tx1"/>
                </a:solidFill>
              </a:rPr>
              <a:t>Impaired barrier protection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1B2A68D7-8A25-952A-8B56-FE953B5ECE57}"/>
              </a:ext>
            </a:extLst>
          </p:cNvPr>
          <p:cNvSpPr/>
          <p:nvPr/>
        </p:nvSpPr>
        <p:spPr>
          <a:xfrm>
            <a:off x="7602142" y="3281363"/>
            <a:ext cx="121443" cy="1964533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225612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2D70-869D-C3F1-6DAF-BC07953DB3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Energy requirement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558B2CAD-1FED-94DF-C46A-CE07C4815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K" dirty="0"/>
              <a:t>Need increased levels of nutrients.</a:t>
            </a:r>
          </a:p>
          <a:p>
            <a:pPr marL="0" indent="0">
              <a:buNone/>
            </a:pPr>
            <a:r>
              <a:rPr lang="en-LK" dirty="0"/>
              <a:t>	- impaired intestinal absorption</a:t>
            </a:r>
          </a:p>
          <a:p>
            <a:pPr marL="0" indent="0">
              <a:buNone/>
            </a:pPr>
            <a:r>
              <a:rPr lang="en-LK" dirty="0"/>
              <a:t>	- elevated metabolic rates</a:t>
            </a:r>
          </a:p>
          <a:p>
            <a:pPr marL="0" indent="0">
              <a:buNone/>
            </a:pPr>
            <a:r>
              <a:rPr lang="en-LK" dirty="0"/>
              <a:t>	- tissue repair (including catch-up growth)</a:t>
            </a:r>
          </a:p>
          <a:p>
            <a:pPr marL="0" indent="0">
              <a:buNone/>
            </a:pPr>
            <a:endParaRPr lang="en-LK" dirty="0"/>
          </a:p>
          <a:p>
            <a:pPr>
              <a:buFont typeface="Wingdings" pitchFamily="2" charset="2"/>
              <a:buChar char="v"/>
            </a:pPr>
            <a:r>
              <a:rPr lang="en-LK" b="1" dirty="0">
                <a:solidFill>
                  <a:srgbClr val="C00000"/>
                </a:solidFill>
              </a:rPr>
              <a:t>Energy- at least 25% more than the mean requirement</a:t>
            </a:r>
          </a:p>
          <a:p>
            <a:pPr>
              <a:buFont typeface="Wingdings" pitchFamily="2" charset="2"/>
              <a:buChar char="v"/>
            </a:pPr>
            <a:r>
              <a:rPr lang="en-LK" b="1" dirty="0">
                <a:solidFill>
                  <a:srgbClr val="C00000"/>
                </a:solidFill>
              </a:rPr>
              <a:t>Protein- at least twice the recommended allowance</a:t>
            </a:r>
          </a:p>
        </p:txBody>
      </p:sp>
    </p:spTree>
    <p:extLst>
      <p:ext uri="{BB962C8B-B14F-4D97-AF65-F5344CB8AC3E}">
        <p14:creationId xmlns:p14="http://schemas.microsoft.com/office/powerpoint/2010/main" val="6495298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291B-1127-4441-9444-55FF1CC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Zn supplementation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8311-AC9C-A7C6-0782-E52C64B5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K" dirty="0"/>
              <a:t>Should start as soon as possible</a:t>
            </a:r>
          </a:p>
          <a:p>
            <a:r>
              <a:rPr lang="en-GB" dirty="0"/>
              <a:t>N</a:t>
            </a:r>
            <a:r>
              <a:rPr lang="en-LK" dirty="0"/>
              <a:t>eed to continue 10-14 days</a:t>
            </a:r>
          </a:p>
          <a:p>
            <a:r>
              <a:rPr lang="en-GB" dirty="0"/>
              <a:t>D</a:t>
            </a:r>
            <a:r>
              <a:rPr lang="en-LK" dirty="0"/>
              <a:t>ose 10-20mg/day. (&lt; 6 months- 10 mg/day , &gt; 6 months 20 mg/day)</a:t>
            </a:r>
          </a:p>
          <a:p>
            <a:r>
              <a:rPr lang="en-LK" dirty="0"/>
              <a:t>Advantages</a:t>
            </a:r>
          </a:p>
          <a:p>
            <a:pPr marL="0" indent="0">
              <a:buNone/>
            </a:pPr>
            <a:r>
              <a:rPr lang="en-LK" dirty="0"/>
              <a:t>	- reduces the duration</a:t>
            </a:r>
          </a:p>
          <a:p>
            <a:pPr marL="0" indent="0">
              <a:buNone/>
            </a:pPr>
            <a:r>
              <a:rPr lang="en-LK" dirty="0"/>
              <a:t>	- reduces the severity</a:t>
            </a:r>
          </a:p>
          <a:p>
            <a:pPr marL="0" indent="0">
              <a:buNone/>
            </a:pPr>
            <a:r>
              <a:rPr lang="en-LK" dirty="0"/>
              <a:t>	- reduces the risk of recurrence for the next few months </a:t>
            </a:r>
          </a:p>
        </p:txBody>
      </p:sp>
    </p:spTree>
    <p:extLst>
      <p:ext uri="{BB962C8B-B14F-4D97-AF65-F5344CB8AC3E}">
        <p14:creationId xmlns:p14="http://schemas.microsoft.com/office/powerpoint/2010/main" val="2582084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3FCA-0F3D-2A54-F41F-02E121A5A9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Probiotics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FD97-1247-F06D-E3F9-59E84522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301"/>
            <a:ext cx="10741978" cy="3979661"/>
          </a:xfrm>
        </p:spPr>
        <p:txBody>
          <a:bodyPr/>
          <a:lstStyle/>
          <a:p>
            <a:r>
              <a:rPr lang="en-LK" dirty="0"/>
              <a:t>Live micro-organisms</a:t>
            </a:r>
          </a:p>
          <a:p>
            <a:r>
              <a:rPr lang="en-GB" i="1" dirty="0"/>
              <a:t>L</a:t>
            </a:r>
            <a:r>
              <a:rPr lang="en-LK" i="1" dirty="0"/>
              <a:t>actobacillus GG </a:t>
            </a:r>
            <a:r>
              <a:rPr lang="en-LK" dirty="0"/>
              <a:t>is the most commonest used with proven efficacy</a:t>
            </a:r>
          </a:p>
          <a:p>
            <a:r>
              <a:rPr lang="en-US" i="1" dirty="0"/>
              <a:t>Saccharomyces</a:t>
            </a:r>
            <a:r>
              <a:rPr lang="en-LK" i="1" dirty="0"/>
              <a:t> boulardi </a:t>
            </a:r>
            <a:r>
              <a:rPr lang="en-LK" dirty="0"/>
              <a:t>is also shown to be effective</a:t>
            </a:r>
          </a:p>
          <a:p>
            <a:r>
              <a:rPr lang="en-GB" dirty="0"/>
              <a:t>M</a:t>
            </a:r>
            <a:r>
              <a:rPr lang="en-LK" dirty="0"/>
              <a:t>ost of the other strains offer no ben</a:t>
            </a:r>
            <a:r>
              <a:rPr lang="en-GB" dirty="0"/>
              <a:t>e</a:t>
            </a:r>
            <a:r>
              <a:rPr lang="en-LK" dirty="0"/>
              <a:t>fit</a:t>
            </a:r>
          </a:p>
          <a:p>
            <a:r>
              <a:rPr lang="en-GB" dirty="0"/>
              <a:t>K</a:t>
            </a:r>
            <a:r>
              <a:rPr lang="en-LK" dirty="0"/>
              <a:t>nown to reduce the duration of diarrhoea</a:t>
            </a:r>
          </a:p>
          <a:p>
            <a:r>
              <a:rPr lang="en-GB" dirty="0"/>
              <a:t>T</a:t>
            </a:r>
            <a:r>
              <a:rPr lang="en-LK" dirty="0"/>
              <a:t>hey are adjuncts to ORS</a:t>
            </a:r>
          </a:p>
        </p:txBody>
      </p:sp>
      <p:pic>
        <p:nvPicPr>
          <p:cNvPr id="1026" name="Picture 2" descr="Probiotics: What You Need To Know | NCCIH">
            <a:extLst>
              <a:ext uri="{FF2B5EF4-FFF2-40B4-BE49-F238E27FC236}">
                <a16:creationId xmlns:a16="http://schemas.microsoft.com/office/drawing/2014/main" id="{5BB3B6F9-15DD-8060-9EA3-6D50F6EF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3552825"/>
            <a:ext cx="3305175" cy="3305175"/>
          </a:xfrm>
          <a:prstGeom prst="rect">
            <a:avLst/>
          </a:prstGeom>
          <a:noFill/>
          <a:effectLst>
            <a:softEdge rad="11291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35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537F7-FB0E-E8FB-03B4-D8C2E6CD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</a:t>
            </a:r>
            <a:r>
              <a:rPr lang="en-LK" sz="3200" dirty="0"/>
              <a:t>ever indicated for the treatment of acute diarrhoea in children.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C4C679-4EEF-849E-56B4-74A51BDC77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Anti diarrhoeals</a:t>
            </a:r>
          </a:p>
        </p:txBody>
      </p:sp>
      <p:pic>
        <p:nvPicPr>
          <p:cNvPr id="2050" name="Picture 2" descr="Drug Office - Laxatives and Antidiarrhoeals">
            <a:extLst>
              <a:ext uri="{FF2B5EF4-FFF2-40B4-BE49-F238E27FC236}">
                <a16:creationId xmlns:a16="http://schemas.microsoft.com/office/drawing/2014/main" id="{91D2B4C1-D7B0-5DF1-B94B-C5473C01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070637"/>
            <a:ext cx="4133850" cy="35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5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A797-A679-6E31-62E6-706E0F4917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Etiology of acute diarrhoea</a:t>
            </a:r>
            <a:endParaRPr lang="en-L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15E09-1E9E-D9F7-7F1B-3851F1082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LK" sz="3200" dirty="0"/>
              <a:t>Viruses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7A60A-EFDC-95DC-E0EC-003C5C1C0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338" y="2997201"/>
            <a:ext cx="5157787" cy="3684588"/>
          </a:xfrm>
        </p:spPr>
        <p:txBody>
          <a:bodyPr/>
          <a:lstStyle/>
          <a:p>
            <a:r>
              <a:rPr lang="en-US" dirty="0"/>
              <a:t>Rotavirus</a:t>
            </a:r>
            <a:endParaRPr lang="en-LK" dirty="0"/>
          </a:p>
          <a:p>
            <a:r>
              <a:rPr lang="en-GB" dirty="0"/>
              <a:t>A</a:t>
            </a:r>
            <a:r>
              <a:rPr lang="en-LK" dirty="0"/>
              <a:t>denovirus</a:t>
            </a:r>
          </a:p>
          <a:p>
            <a:r>
              <a:rPr lang="en-GB" dirty="0"/>
              <a:t>C</a:t>
            </a:r>
            <a:r>
              <a:rPr lang="en-LK" dirty="0"/>
              <a:t>alicivirus</a:t>
            </a:r>
          </a:p>
          <a:p>
            <a:r>
              <a:rPr lang="en-GB" dirty="0"/>
              <a:t>N</a:t>
            </a:r>
            <a:r>
              <a:rPr lang="en-LK" dirty="0"/>
              <a:t>orovirus</a:t>
            </a:r>
          </a:p>
          <a:p>
            <a:r>
              <a:rPr lang="en-GB" dirty="0"/>
              <a:t>A</a:t>
            </a:r>
            <a:r>
              <a:rPr lang="en-LK" dirty="0"/>
              <a:t>strovirus</a:t>
            </a:r>
          </a:p>
          <a:p>
            <a:r>
              <a:rPr lang="en-US" dirty="0"/>
              <a:t>Coronavirus</a:t>
            </a:r>
            <a:endParaRPr lang="en-L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5303E-143B-51BD-8D36-A78D98248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LK" sz="3200" dirty="0"/>
              <a:t>Bacteria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C2F66-7FAD-0990-2328-A4D57796A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8287"/>
            <a:ext cx="5183188" cy="3684588"/>
          </a:xfrm>
        </p:spPr>
        <p:txBody>
          <a:bodyPr/>
          <a:lstStyle/>
          <a:p>
            <a:r>
              <a:rPr lang="en-LK" dirty="0"/>
              <a:t>E coli</a:t>
            </a:r>
          </a:p>
          <a:p>
            <a:r>
              <a:rPr lang="en-GB" dirty="0"/>
              <a:t>S</a:t>
            </a:r>
            <a:r>
              <a:rPr lang="en-LK" dirty="0"/>
              <a:t>higella</a:t>
            </a:r>
          </a:p>
          <a:p>
            <a:r>
              <a:rPr lang="en-GB" dirty="0"/>
              <a:t>S</a:t>
            </a:r>
            <a:r>
              <a:rPr lang="en-LK" dirty="0"/>
              <a:t>almonella </a:t>
            </a:r>
          </a:p>
          <a:p>
            <a:r>
              <a:rPr lang="en-GB" dirty="0"/>
              <a:t>C</a:t>
            </a:r>
            <a:r>
              <a:rPr lang="en-LK" dirty="0"/>
              <a:t>ampylobacter</a:t>
            </a:r>
          </a:p>
          <a:p>
            <a:r>
              <a:rPr lang="en-GB" dirty="0"/>
              <a:t>C</a:t>
            </a:r>
            <a:r>
              <a:rPr lang="en-LK" dirty="0"/>
              <a:t>holera</a:t>
            </a:r>
          </a:p>
          <a:p>
            <a:r>
              <a:rPr lang="en-GB" dirty="0"/>
              <a:t>E</a:t>
            </a:r>
            <a:r>
              <a:rPr lang="en-LK" dirty="0"/>
              <a:t>nterotoxigenic E coli</a:t>
            </a:r>
          </a:p>
          <a:p>
            <a:r>
              <a:rPr lang="en-LK" dirty="0"/>
              <a:t>staphylococcus</a:t>
            </a:r>
          </a:p>
        </p:txBody>
      </p:sp>
    </p:spTree>
    <p:extLst>
      <p:ext uri="{BB962C8B-B14F-4D97-AF65-F5344CB8AC3E}">
        <p14:creationId xmlns:p14="http://schemas.microsoft.com/office/powerpoint/2010/main" val="883100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DC62-3DD6-2706-99CD-E188623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Anti emetics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909C-BE45-2DD3-C2D7-4205C5E7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1968500"/>
            <a:ext cx="10515600" cy="4351338"/>
          </a:xfrm>
        </p:spPr>
        <p:txBody>
          <a:bodyPr>
            <a:normAutofit/>
          </a:bodyPr>
          <a:lstStyle/>
          <a:p>
            <a:r>
              <a:rPr lang="en-LK" sz="3200" dirty="0"/>
              <a:t>If vomiting is the predominant feature, antiemetics may be prescribed to assist oral rehydration.</a:t>
            </a:r>
          </a:p>
        </p:txBody>
      </p:sp>
      <p:pic>
        <p:nvPicPr>
          <p:cNvPr id="9218" name="Picture 2" descr="Vomiting Emoji Emoticon, Stock Vector, Vector And Low Budget Royalty Free  Image. Pic. ESY-024793804 | agefotostock">
            <a:extLst>
              <a:ext uri="{FF2B5EF4-FFF2-40B4-BE49-F238E27FC236}">
                <a16:creationId xmlns:a16="http://schemas.microsoft.com/office/drawing/2014/main" id="{B6C92BF6-2AC4-6890-681A-3ABFE45C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3594577"/>
            <a:ext cx="3336924" cy="32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03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80E4-D664-EFEC-2BE6-36DBCC104E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05DC-CA04-EE82-6A1D-EF717859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LK" sz="3200" dirty="0"/>
              <a:t>Majority of childhood diarrhoea is viral origin and does not require antibiotics.</a:t>
            </a:r>
          </a:p>
          <a:p>
            <a:pPr marL="0" indent="0">
              <a:buNone/>
            </a:pPr>
            <a:endParaRPr lang="en-LK" sz="3200" dirty="0"/>
          </a:p>
          <a:p>
            <a:r>
              <a:rPr lang="en-LK" sz="3200" dirty="0"/>
              <a:t>Only indicated in invasive diarrhoea (shigella/ salmonella/ E- coli/amoeba/ giardiasis/ cholera) , need treatment with antibiotics on suspicion.</a:t>
            </a:r>
          </a:p>
        </p:txBody>
      </p:sp>
      <p:pic>
        <p:nvPicPr>
          <p:cNvPr id="10242" name="Picture 2" descr="Antibiotics - Nutritional Therapist, Tavistock, Devon and the South West -  Fiona Waring">
            <a:extLst>
              <a:ext uri="{FF2B5EF4-FFF2-40B4-BE49-F238E27FC236}">
                <a16:creationId xmlns:a16="http://schemas.microsoft.com/office/drawing/2014/main" id="{8ABB12EB-4D7B-AE48-4A8F-EC588B9E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341811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00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8822-96A4-D2C6-563A-241107C6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62B91B-C3E7-644E-AC54-A40D511FA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422" y="1180935"/>
            <a:ext cx="12289422" cy="44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26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93F8-49BD-DE08-56B8-17DF30C840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A433-2E1E-D1CF-0397-46CC0AA2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LK" dirty="0"/>
              <a:t>iarrhoea is a common problem in children</a:t>
            </a:r>
          </a:p>
          <a:p>
            <a:r>
              <a:rPr lang="en-GB" dirty="0"/>
              <a:t>W</a:t>
            </a:r>
            <a:r>
              <a:rPr lang="en-LK" dirty="0"/>
              <a:t>atery diarrhoea is mostly due to viral infections</a:t>
            </a:r>
          </a:p>
          <a:p>
            <a:r>
              <a:rPr lang="en-LK" dirty="0"/>
              <a:t>Assessment of dehydration should be done using WHO criteria and categorise children into the approprate management plan</a:t>
            </a:r>
          </a:p>
          <a:p>
            <a:r>
              <a:rPr lang="en-LK" dirty="0"/>
              <a:t>ORS should be given to all children for rehydration and maintenance</a:t>
            </a:r>
          </a:p>
          <a:p>
            <a:r>
              <a:rPr lang="en-LK" dirty="0"/>
              <a:t>IV fluid only indicated in severe dehydration</a:t>
            </a:r>
          </a:p>
          <a:p>
            <a:r>
              <a:rPr lang="en-LK" dirty="0"/>
              <a:t>Zn and probiotic have some therapeutic effect</a:t>
            </a:r>
          </a:p>
          <a:p>
            <a:r>
              <a:rPr lang="en-LK" dirty="0"/>
              <a:t>Normal feeding should start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60094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4869-BD14-39A6-0B54-989306FC4D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Etiology of acute diarrhoea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1B66C-C656-18DA-153A-CDD09F450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N</a:t>
            </a:r>
            <a:r>
              <a:rPr lang="en-LK" sz="2800" dirty="0"/>
              <a:t>on GI causes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F79A8-DC95-A4EA-4C6C-0DC753E2B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8" y="2505074"/>
            <a:ext cx="5526087" cy="4352925"/>
          </a:xfrm>
        </p:spPr>
        <p:txBody>
          <a:bodyPr>
            <a:normAutofit/>
          </a:bodyPr>
          <a:lstStyle/>
          <a:p>
            <a:r>
              <a:rPr lang="en-GB" sz="3200" b="1" dirty="0"/>
              <a:t>S</a:t>
            </a:r>
            <a:r>
              <a:rPr lang="en-LK" sz="3200" b="1" dirty="0"/>
              <a:t>ystemic infections- </a:t>
            </a:r>
            <a:r>
              <a:rPr lang="en-LK" sz="3200" dirty="0"/>
              <a:t>meningitis, LRTI, otitis media, UTI</a:t>
            </a:r>
          </a:p>
          <a:p>
            <a:r>
              <a:rPr lang="en-GB" sz="3200" b="1" dirty="0"/>
              <a:t>S</a:t>
            </a:r>
            <a:r>
              <a:rPr lang="en-LK" sz="3200" b="1" dirty="0"/>
              <a:t>urgical causes- </a:t>
            </a:r>
            <a:r>
              <a:rPr lang="en-LK" sz="3200" dirty="0"/>
              <a:t>intussusception, appendicitis, NEC</a:t>
            </a:r>
          </a:p>
          <a:p>
            <a:r>
              <a:rPr lang="en-GB" sz="3200" b="1" dirty="0"/>
              <a:t>O</a:t>
            </a:r>
            <a:r>
              <a:rPr lang="en-LK" sz="3200" b="1" dirty="0"/>
              <a:t>ther causes- </a:t>
            </a:r>
            <a:r>
              <a:rPr lang="en-LK" sz="3200" dirty="0"/>
              <a:t>DKA, coeliac disease, cow’s milk protein allergy, lactose intolerance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D58FF-DE2B-0175-1A8C-CFAEFEE30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AB80E-6508-F907-6E35-3B9979EDFA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LK" dirty="0"/>
              <a:t>Antibiotics</a:t>
            </a:r>
          </a:p>
        </p:txBody>
      </p:sp>
    </p:spTree>
    <p:extLst>
      <p:ext uri="{BB962C8B-B14F-4D97-AF65-F5344CB8AC3E}">
        <p14:creationId xmlns:p14="http://schemas.microsoft.com/office/powerpoint/2010/main" val="19170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69B6-8F0D-9BB8-281F-022892AD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0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Aetiology of chronic diarrhoea</a:t>
            </a:r>
          </a:p>
        </p:txBody>
      </p:sp>
      <p:pic>
        <p:nvPicPr>
          <p:cNvPr id="1026" name="Picture 2" descr="Chronic diarrhoea and malabsorption | Obgyn Key">
            <a:extLst>
              <a:ext uri="{FF2B5EF4-FFF2-40B4-BE49-F238E27FC236}">
                <a16:creationId xmlns:a16="http://schemas.microsoft.com/office/drawing/2014/main" id="{E16411F0-C6E3-427C-33E0-642418F970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3" y="1340785"/>
            <a:ext cx="8037850" cy="54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4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0F7B-41E8-C35A-765D-D719CE8BE4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LK" b="1" dirty="0">
                <a:solidFill>
                  <a:schemeClr val="bg1"/>
                </a:solidFill>
              </a:rPr>
              <a:t>Causes of chronic diarrhoea in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D5BE-2CCA-ADE5-FD42-2018B7BE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K" dirty="0"/>
              <a:t>Infections (amoebiasis, giardiasis)</a:t>
            </a:r>
          </a:p>
          <a:p>
            <a:r>
              <a:rPr lang="en-LK" dirty="0"/>
              <a:t>Coeliac disease</a:t>
            </a:r>
          </a:p>
          <a:p>
            <a:r>
              <a:rPr lang="en-LK" dirty="0"/>
              <a:t>Functional GI disorders (IBS)</a:t>
            </a:r>
          </a:p>
          <a:p>
            <a:r>
              <a:rPr lang="en-GB" dirty="0"/>
              <a:t>F</a:t>
            </a:r>
            <a:r>
              <a:rPr lang="en-LK" dirty="0"/>
              <a:t>ood allergies link intolerances</a:t>
            </a:r>
          </a:p>
          <a:p>
            <a:r>
              <a:rPr lang="en-GB" dirty="0"/>
              <a:t>I</a:t>
            </a:r>
            <a:r>
              <a:rPr lang="en-LK" dirty="0"/>
              <a:t>nflammatory bowel disease</a:t>
            </a:r>
          </a:p>
          <a:p>
            <a:r>
              <a:rPr lang="en-GB" dirty="0"/>
              <a:t>S</a:t>
            </a:r>
            <a:r>
              <a:rPr lang="en-LK" dirty="0"/>
              <a:t>mall intestinal bacterial overgrowth</a:t>
            </a:r>
          </a:p>
          <a:p>
            <a:r>
              <a:rPr lang="en-LK" dirty="0"/>
              <a:t>Cystic fibrosis</a:t>
            </a:r>
          </a:p>
          <a:p>
            <a:endParaRPr lang="en-LK" dirty="0"/>
          </a:p>
        </p:txBody>
      </p:sp>
    </p:spTree>
    <p:extLst>
      <p:ext uri="{BB962C8B-B14F-4D97-AF65-F5344CB8AC3E}">
        <p14:creationId xmlns:p14="http://schemas.microsoft.com/office/powerpoint/2010/main" val="245342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2212</Words>
  <Application>Microsoft Macintosh PowerPoint</Application>
  <PresentationFormat>Widescreen</PresentationFormat>
  <Paragraphs>378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American Typewriter</vt:lpstr>
      <vt:lpstr>Arial</vt:lpstr>
      <vt:lpstr>Calibri</vt:lpstr>
      <vt:lpstr>Calibri Light</vt:lpstr>
      <vt:lpstr>Wingdings</vt:lpstr>
      <vt:lpstr>Office Theme</vt:lpstr>
      <vt:lpstr>Diarrhoea in Children</vt:lpstr>
      <vt:lpstr>Outline</vt:lpstr>
      <vt:lpstr>Disease burden</vt:lpstr>
      <vt:lpstr>Definition</vt:lpstr>
      <vt:lpstr>Classification of dirrhoea</vt:lpstr>
      <vt:lpstr>Etiology of acute diarrhoea</vt:lpstr>
      <vt:lpstr>Etiology of acute diarrhoea</vt:lpstr>
      <vt:lpstr>Aetiology of chronic diarrhoea</vt:lpstr>
      <vt:lpstr>Causes of chronic diarrhoea in children</vt:lpstr>
      <vt:lpstr>Pathophysiology of diarrhoea</vt:lpstr>
      <vt:lpstr>Pathophysiology ctd</vt:lpstr>
      <vt:lpstr>Secretory vs osmotic mechanisms</vt:lpstr>
      <vt:lpstr>PowerPoint Presentation</vt:lpstr>
      <vt:lpstr>Osmotic diarrhoea/ diet-induced diarrhoea</vt:lpstr>
      <vt:lpstr>Secretory diarrhoea</vt:lpstr>
      <vt:lpstr>Acute diarrhoea</vt:lpstr>
      <vt:lpstr>Clinical presentation</vt:lpstr>
      <vt:lpstr>Normal intestinal epithelial cell</vt:lpstr>
      <vt:lpstr>Function of the intestinal epithelial cell</vt:lpstr>
      <vt:lpstr>Intestinal epithelium in gastroenteritis</vt:lpstr>
      <vt:lpstr>Intestinal epithelium in gastroenteritis</vt:lpstr>
      <vt:lpstr>Histology</vt:lpstr>
      <vt:lpstr>Management of Diarrhoea</vt:lpstr>
      <vt:lpstr>Objectives of managing diarrhoea</vt:lpstr>
      <vt:lpstr>Case history</vt:lpstr>
      <vt:lpstr>Assessment of dehydration</vt:lpstr>
      <vt:lpstr>Assessment of dehydration</vt:lpstr>
      <vt:lpstr>Assessment of dehydration</vt:lpstr>
      <vt:lpstr>Case history</vt:lpstr>
      <vt:lpstr>Assessment of dehydration</vt:lpstr>
      <vt:lpstr>PowerPoint Presentation</vt:lpstr>
      <vt:lpstr>Case history</vt:lpstr>
      <vt:lpstr>Setting</vt:lpstr>
      <vt:lpstr>When to admit?</vt:lpstr>
      <vt:lpstr>Investigations</vt:lpstr>
      <vt:lpstr>Management of dehydration</vt:lpstr>
      <vt:lpstr>Management of dehydration</vt:lpstr>
      <vt:lpstr>Management of no dehydration</vt:lpstr>
      <vt:lpstr>Management of no dehydration cont..</vt:lpstr>
      <vt:lpstr>Management of some dehydration</vt:lpstr>
      <vt:lpstr>Management of some dehydration cont..</vt:lpstr>
      <vt:lpstr>Management of some dehydration cont..</vt:lpstr>
      <vt:lpstr>Management of severe dehydration</vt:lpstr>
      <vt:lpstr>PowerPoint Presentation</vt:lpstr>
      <vt:lpstr>Management of severe dehydration cont…</vt:lpstr>
      <vt:lpstr>Management of severe dehydration cont…</vt:lpstr>
      <vt:lpstr>Management of severe dehydration cont…</vt:lpstr>
      <vt:lpstr>Management of severe dehydration cont…</vt:lpstr>
      <vt:lpstr>ORS (Oral Rehydration Solution)</vt:lpstr>
      <vt:lpstr>ORS (Oral Rehydration Solution)</vt:lpstr>
      <vt:lpstr>Disadvantages/ reasons for failure of  ORS</vt:lpstr>
      <vt:lpstr>Types of  ORS</vt:lpstr>
      <vt:lpstr>Feeding</vt:lpstr>
      <vt:lpstr>Feeding cont…..</vt:lpstr>
      <vt:lpstr>Relationship between diarrhoea and malnutrition</vt:lpstr>
      <vt:lpstr>Energy requirement</vt:lpstr>
      <vt:lpstr>Zn supplementation</vt:lpstr>
      <vt:lpstr>Probiotics</vt:lpstr>
      <vt:lpstr>Anti diarrhoeals</vt:lpstr>
      <vt:lpstr>Anti emetics</vt:lpstr>
      <vt:lpstr>Antibiotics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Wathsala Hathagoda</dc:creator>
  <cp:lastModifiedBy>Wathsala Hathagoda</cp:lastModifiedBy>
  <cp:revision>9</cp:revision>
  <dcterms:created xsi:type="dcterms:W3CDTF">2023-09-23T17:15:33Z</dcterms:created>
  <dcterms:modified xsi:type="dcterms:W3CDTF">2023-09-24T05:55:43Z</dcterms:modified>
</cp:coreProperties>
</file>