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9" r:id="rId1"/>
  </p:sldMasterIdLst>
  <p:notesMasterIdLst>
    <p:notesMasterId r:id="rId75"/>
  </p:notesMasterIdLst>
  <p:sldIdLst>
    <p:sldId id="256" r:id="rId2"/>
    <p:sldId id="257" r:id="rId3"/>
    <p:sldId id="343" r:id="rId4"/>
    <p:sldId id="286" r:id="rId5"/>
    <p:sldId id="338" r:id="rId6"/>
    <p:sldId id="305" r:id="rId7"/>
    <p:sldId id="314" r:id="rId8"/>
    <p:sldId id="263" r:id="rId9"/>
    <p:sldId id="316" r:id="rId10"/>
    <p:sldId id="317" r:id="rId11"/>
    <p:sldId id="318" r:id="rId12"/>
    <p:sldId id="339" r:id="rId13"/>
    <p:sldId id="258" r:id="rId14"/>
    <p:sldId id="340" r:id="rId15"/>
    <p:sldId id="341" r:id="rId16"/>
    <p:sldId id="262" r:id="rId17"/>
    <p:sldId id="260" r:id="rId18"/>
    <p:sldId id="306" r:id="rId19"/>
    <p:sldId id="307" r:id="rId20"/>
    <p:sldId id="311" r:id="rId21"/>
    <p:sldId id="312" r:id="rId22"/>
    <p:sldId id="309" r:id="rId23"/>
    <p:sldId id="313" r:id="rId24"/>
    <p:sldId id="277" r:id="rId25"/>
    <p:sldId id="291" r:id="rId26"/>
    <p:sldId id="315" r:id="rId27"/>
    <p:sldId id="265" r:id="rId28"/>
    <p:sldId id="326" r:id="rId29"/>
    <p:sldId id="348" r:id="rId30"/>
    <p:sldId id="349" r:id="rId31"/>
    <p:sldId id="324" r:id="rId32"/>
    <p:sldId id="327" r:id="rId33"/>
    <p:sldId id="346" r:id="rId34"/>
    <p:sldId id="329" r:id="rId35"/>
    <p:sldId id="330" r:id="rId36"/>
    <p:sldId id="331" r:id="rId37"/>
    <p:sldId id="332" r:id="rId38"/>
    <p:sldId id="333" r:id="rId39"/>
    <p:sldId id="334" r:id="rId40"/>
    <p:sldId id="290" r:id="rId41"/>
    <p:sldId id="335" r:id="rId42"/>
    <p:sldId id="292" r:id="rId43"/>
    <p:sldId id="293" r:id="rId44"/>
    <p:sldId id="296" r:id="rId45"/>
    <p:sldId id="336" r:id="rId46"/>
    <p:sldId id="337" r:id="rId47"/>
    <p:sldId id="298" r:id="rId48"/>
    <p:sldId id="347" r:id="rId49"/>
    <p:sldId id="342" r:id="rId50"/>
    <p:sldId id="300" r:id="rId51"/>
    <p:sldId id="344" r:id="rId52"/>
    <p:sldId id="345" r:id="rId53"/>
    <p:sldId id="325" r:id="rId54"/>
    <p:sldId id="264" r:id="rId55"/>
    <p:sldId id="301" r:id="rId56"/>
    <p:sldId id="266" r:id="rId57"/>
    <p:sldId id="285" r:id="rId58"/>
    <p:sldId id="287" r:id="rId59"/>
    <p:sldId id="288" r:id="rId60"/>
    <p:sldId id="271" r:id="rId61"/>
    <p:sldId id="270" r:id="rId62"/>
    <p:sldId id="272" r:id="rId63"/>
    <p:sldId id="273" r:id="rId64"/>
    <p:sldId id="274" r:id="rId65"/>
    <p:sldId id="275" r:id="rId66"/>
    <p:sldId id="276" r:id="rId67"/>
    <p:sldId id="320" r:id="rId68"/>
    <p:sldId id="322" r:id="rId69"/>
    <p:sldId id="281" r:id="rId70"/>
    <p:sldId id="278" r:id="rId71"/>
    <p:sldId id="279" r:id="rId72"/>
    <p:sldId id="302" r:id="rId73"/>
    <p:sldId id="284"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51"/>
    <p:restoredTop sz="96000"/>
  </p:normalViewPr>
  <p:slideViewPr>
    <p:cSldViewPr snapToGrid="0" snapToObjects="1">
      <p:cViewPr varScale="1">
        <p:scale>
          <a:sx n="82" d="100"/>
          <a:sy n="82" d="100"/>
        </p:scale>
        <p:origin x="192" y="9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D81A6-FBC7-A74B-B8A3-10BF00589BBD}" type="datetimeFigureOut">
              <a:rPr lang="en-LK" smtClean="0"/>
              <a:t>10/16/23</a:t>
            </a:fld>
            <a:endParaRPr lang="en-L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F35266-486A-FE47-9CB0-CFC5E06DFE56}" type="slidenum">
              <a:rPr lang="en-LK" smtClean="0"/>
              <a:t>‹#›</a:t>
            </a:fld>
            <a:endParaRPr lang="en-LK"/>
          </a:p>
        </p:txBody>
      </p:sp>
    </p:spTree>
    <p:extLst>
      <p:ext uri="{BB962C8B-B14F-4D97-AF65-F5344CB8AC3E}">
        <p14:creationId xmlns:p14="http://schemas.microsoft.com/office/powerpoint/2010/main" val="191036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19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392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7779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88889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0896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1243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GB"/>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1918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0677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2441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A2BC-268A-88ED-A5BB-E517EDD5AF84}"/>
              </a:ext>
            </a:extLst>
          </p:cNvPr>
          <p:cNvSpPr>
            <a:spLocks noGrp="1"/>
          </p:cNvSpPr>
          <p:nvPr>
            <p:ph type="title"/>
          </p:nvPr>
        </p:nvSpPr>
        <p:spPr/>
        <p:txBody>
          <a:bodyPr/>
          <a:lstStyle/>
          <a:p>
            <a:r>
              <a:rPr lang="en-GB"/>
              <a:t>Click to edit Master title style</a:t>
            </a:r>
            <a:endParaRPr lang="en-LK"/>
          </a:p>
        </p:txBody>
      </p:sp>
      <p:sp>
        <p:nvSpPr>
          <p:cNvPr id="3" name="Content Placeholder 2">
            <a:extLst>
              <a:ext uri="{FF2B5EF4-FFF2-40B4-BE49-F238E27FC236}">
                <a16:creationId xmlns:a16="http://schemas.microsoft.com/office/drawing/2014/main" id="{AEFCD14C-A242-5DBB-3F24-BEF0763AF16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K"/>
          </a:p>
        </p:txBody>
      </p:sp>
      <p:sp>
        <p:nvSpPr>
          <p:cNvPr id="4" name="Date Placeholder 3">
            <a:extLst>
              <a:ext uri="{FF2B5EF4-FFF2-40B4-BE49-F238E27FC236}">
                <a16:creationId xmlns:a16="http://schemas.microsoft.com/office/drawing/2014/main" id="{4A48005A-3655-B432-9ABB-20574494C446}"/>
              </a:ext>
            </a:extLst>
          </p:cNvPr>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5" name="Footer Placeholder 4">
            <a:extLst>
              <a:ext uri="{FF2B5EF4-FFF2-40B4-BE49-F238E27FC236}">
                <a16:creationId xmlns:a16="http://schemas.microsoft.com/office/drawing/2014/main" id="{B452C719-9032-499C-8BA3-FE839F0280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D6BDBB-1C81-3EF5-ABA2-56DA6E8515A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1148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2859-72AA-C630-C183-677A7E936538}"/>
              </a:ext>
            </a:extLst>
          </p:cNvPr>
          <p:cNvSpPr>
            <a:spLocks noGrp="1"/>
          </p:cNvSpPr>
          <p:nvPr>
            <p:ph type="title"/>
          </p:nvPr>
        </p:nvSpPr>
        <p:spPr/>
        <p:txBody>
          <a:bodyPr/>
          <a:lstStyle/>
          <a:p>
            <a:r>
              <a:rPr lang="en-GB"/>
              <a:t>Click to edit Master title style</a:t>
            </a:r>
            <a:endParaRPr lang="en-LK"/>
          </a:p>
        </p:txBody>
      </p:sp>
      <p:sp>
        <p:nvSpPr>
          <p:cNvPr id="3" name="Content Placeholder 2">
            <a:extLst>
              <a:ext uri="{FF2B5EF4-FFF2-40B4-BE49-F238E27FC236}">
                <a16:creationId xmlns:a16="http://schemas.microsoft.com/office/drawing/2014/main" id="{CEDA198C-E369-0750-D3C1-441844C06AE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K"/>
          </a:p>
        </p:txBody>
      </p:sp>
      <p:sp>
        <p:nvSpPr>
          <p:cNvPr id="4" name="Content Placeholder 3">
            <a:extLst>
              <a:ext uri="{FF2B5EF4-FFF2-40B4-BE49-F238E27FC236}">
                <a16:creationId xmlns:a16="http://schemas.microsoft.com/office/drawing/2014/main" id="{29EE7D51-72AC-438F-68D8-5488EBC988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K"/>
          </a:p>
        </p:txBody>
      </p:sp>
      <p:sp>
        <p:nvSpPr>
          <p:cNvPr id="5" name="Date Placeholder 4">
            <a:extLst>
              <a:ext uri="{FF2B5EF4-FFF2-40B4-BE49-F238E27FC236}">
                <a16:creationId xmlns:a16="http://schemas.microsoft.com/office/drawing/2014/main" id="{D374A45C-BD65-1CBF-8053-59B456A3F36B}"/>
              </a:ext>
            </a:extLst>
          </p:cNvPr>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6" name="Footer Placeholder 5">
            <a:extLst>
              <a:ext uri="{FF2B5EF4-FFF2-40B4-BE49-F238E27FC236}">
                <a16:creationId xmlns:a16="http://schemas.microsoft.com/office/drawing/2014/main" id="{E2B47D8F-6D32-CC08-2F93-96A91DD22E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7788C9-D2B9-2570-EE2A-61D0226D13D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74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180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GB"/>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521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61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531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459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954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083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743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10/16/23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9251553"/>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 id="2147483927" r:id="rId18"/>
    <p:sldLayoutId id="2147483928"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D4C1-54D9-FF48-B870-4BC0D05F3632}"/>
              </a:ext>
            </a:extLst>
          </p:cNvPr>
          <p:cNvSpPr>
            <a:spLocks noGrp="1"/>
          </p:cNvSpPr>
          <p:nvPr>
            <p:ph type="ctrTitle"/>
          </p:nvPr>
        </p:nvSpPr>
        <p:spPr>
          <a:xfrm>
            <a:off x="740228" y="1291404"/>
            <a:ext cx="10380353" cy="2262781"/>
          </a:xfrm>
        </p:spPr>
        <p:txBody>
          <a:bodyPr>
            <a:normAutofit/>
          </a:bodyPr>
          <a:lstStyle/>
          <a:p>
            <a:pPr algn="ctr"/>
            <a:r>
              <a:rPr lang="en-US" b="1" dirty="0"/>
              <a:t>Inflammatory Bowel Disease</a:t>
            </a:r>
            <a:br>
              <a:rPr lang="en-US" b="1" dirty="0"/>
            </a:br>
            <a:r>
              <a:rPr lang="en-US" b="1" dirty="0"/>
              <a:t>in</a:t>
            </a:r>
            <a:br>
              <a:rPr lang="en-US" b="1" dirty="0"/>
            </a:br>
            <a:r>
              <a:rPr lang="en-US" b="1" dirty="0"/>
              <a:t>Children</a:t>
            </a:r>
          </a:p>
        </p:txBody>
      </p:sp>
      <p:sp>
        <p:nvSpPr>
          <p:cNvPr id="3" name="Subtitle 2">
            <a:extLst>
              <a:ext uri="{FF2B5EF4-FFF2-40B4-BE49-F238E27FC236}">
                <a16:creationId xmlns:a16="http://schemas.microsoft.com/office/drawing/2014/main" id="{8E52AEED-8A80-9046-8FA2-44B64218CFC6}"/>
              </a:ext>
            </a:extLst>
          </p:cNvPr>
          <p:cNvSpPr>
            <a:spLocks noGrp="1"/>
          </p:cNvSpPr>
          <p:nvPr>
            <p:ph type="subTitle" idx="1"/>
          </p:nvPr>
        </p:nvSpPr>
        <p:spPr>
          <a:xfrm>
            <a:off x="1970314" y="4487777"/>
            <a:ext cx="9563924" cy="1851705"/>
          </a:xfrm>
        </p:spPr>
        <p:txBody>
          <a:bodyPr>
            <a:normAutofit fontScale="92500" lnSpcReduction="10000"/>
          </a:bodyPr>
          <a:lstStyle/>
          <a:p>
            <a:pPr algn="r"/>
            <a:r>
              <a:rPr lang="en-US" dirty="0"/>
              <a:t>Dr </a:t>
            </a:r>
            <a:r>
              <a:rPr lang="en-US" dirty="0" err="1"/>
              <a:t>Wathsala</a:t>
            </a:r>
            <a:r>
              <a:rPr lang="en-US" dirty="0"/>
              <a:t> </a:t>
            </a:r>
            <a:r>
              <a:rPr lang="en-US" dirty="0" err="1"/>
              <a:t>Hathagoda</a:t>
            </a:r>
            <a:endParaRPr lang="en-US" dirty="0"/>
          </a:p>
          <a:p>
            <a:pPr algn="r"/>
            <a:r>
              <a:rPr lang="en-US" sz="1400" dirty="0"/>
              <a:t>MBBS (</a:t>
            </a:r>
            <a:r>
              <a:rPr lang="en-US" sz="1400" dirty="0" err="1"/>
              <a:t>Kel</a:t>
            </a:r>
            <a:r>
              <a:rPr lang="en-US" sz="1400" dirty="0"/>
              <a:t>), DCH (SL), MD (</a:t>
            </a:r>
            <a:r>
              <a:rPr lang="en-US" sz="1400" dirty="0" err="1"/>
              <a:t>Paeds</a:t>
            </a:r>
            <a:r>
              <a:rPr lang="en-US" sz="1400" dirty="0"/>
              <a:t>), DCH (UK), MRCPCH (UK)</a:t>
            </a:r>
          </a:p>
          <a:p>
            <a:pPr algn="r"/>
            <a:r>
              <a:rPr lang="en-US" sz="1400" dirty="0"/>
              <a:t>Consultant </a:t>
            </a:r>
            <a:r>
              <a:rPr lang="en-US" sz="1400" dirty="0" err="1"/>
              <a:t>Paediatrician</a:t>
            </a:r>
            <a:endParaRPr lang="en-US" sz="1400" dirty="0"/>
          </a:p>
          <a:p>
            <a:pPr algn="r"/>
            <a:r>
              <a:rPr lang="en-US" sz="1400" dirty="0"/>
              <a:t>Lady Ridgeway Hospital for Children</a:t>
            </a:r>
          </a:p>
          <a:p>
            <a:pPr algn="r"/>
            <a:r>
              <a:rPr lang="en-US" sz="1400" dirty="0"/>
              <a:t>Lecturer, Faculty of Medicine, University of Colombo</a:t>
            </a:r>
          </a:p>
          <a:p>
            <a:pPr algn="r"/>
            <a:endParaRPr lang="en-US" sz="1400" dirty="0"/>
          </a:p>
        </p:txBody>
      </p:sp>
    </p:spTree>
    <p:extLst>
      <p:ext uri="{BB962C8B-B14F-4D97-AF65-F5344CB8AC3E}">
        <p14:creationId xmlns:p14="http://schemas.microsoft.com/office/powerpoint/2010/main" val="296971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DCE7-03DC-47CE-857D-F0027B023BBE}"/>
              </a:ext>
            </a:extLst>
          </p:cNvPr>
          <p:cNvSpPr>
            <a:spLocks noGrp="1"/>
          </p:cNvSpPr>
          <p:nvPr>
            <p:ph type="title"/>
          </p:nvPr>
        </p:nvSpPr>
        <p:spPr>
          <a:xfrm>
            <a:off x="838200" y="365127"/>
            <a:ext cx="10515600" cy="868869"/>
          </a:xfrm>
        </p:spPr>
        <p:txBody>
          <a:bodyPr/>
          <a:lstStyle/>
          <a:p>
            <a:r>
              <a:rPr lang="en-US" b="1" dirty="0"/>
              <a:t>Pathogenesis: </a:t>
            </a:r>
            <a:r>
              <a:rPr lang="en-US" b="1" dirty="0">
                <a:solidFill>
                  <a:srgbClr val="00B050"/>
                </a:solidFill>
              </a:rPr>
              <a:t>Environmental Factors</a:t>
            </a:r>
          </a:p>
        </p:txBody>
      </p:sp>
      <p:sp>
        <p:nvSpPr>
          <p:cNvPr id="3" name="Content Placeholder 2">
            <a:extLst>
              <a:ext uri="{FF2B5EF4-FFF2-40B4-BE49-F238E27FC236}">
                <a16:creationId xmlns:a16="http://schemas.microsoft.com/office/drawing/2014/main" id="{5E721D88-FC64-4B51-A6E1-0FB38EBABDCA}"/>
              </a:ext>
            </a:extLst>
          </p:cNvPr>
          <p:cNvSpPr>
            <a:spLocks noGrp="1"/>
          </p:cNvSpPr>
          <p:nvPr>
            <p:ph idx="1"/>
          </p:nvPr>
        </p:nvSpPr>
        <p:spPr>
          <a:xfrm>
            <a:off x="838200" y="1541540"/>
            <a:ext cx="10515600" cy="4351339"/>
          </a:xfrm>
        </p:spPr>
        <p:txBody>
          <a:bodyPr/>
          <a:lstStyle/>
          <a:p>
            <a:r>
              <a:rPr lang="en-US" dirty="0"/>
              <a:t>Following environmental factors influence pathogenesis of IBD</a:t>
            </a:r>
          </a:p>
          <a:p>
            <a:pPr lvl="1"/>
            <a:r>
              <a:rPr lang="en-US" dirty="0"/>
              <a:t>Smoking</a:t>
            </a:r>
          </a:p>
          <a:p>
            <a:pPr lvl="1"/>
            <a:r>
              <a:rPr lang="en-US" dirty="0"/>
              <a:t>Gastrointestinal infections</a:t>
            </a:r>
          </a:p>
          <a:p>
            <a:pPr lvl="1"/>
            <a:r>
              <a:rPr lang="en-US" dirty="0"/>
              <a:t>Stress</a:t>
            </a:r>
          </a:p>
          <a:p>
            <a:pPr lvl="1"/>
            <a:r>
              <a:rPr lang="en-US" dirty="0"/>
              <a:t>Air pollution</a:t>
            </a:r>
          </a:p>
          <a:p>
            <a:pPr lvl="1"/>
            <a:r>
              <a:rPr lang="en-US" dirty="0"/>
              <a:t>Appendicectomy</a:t>
            </a:r>
          </a:p>
          <a:p>
            <a:pPr lvl="1"/>
            <a:r>
              <a:rPr lang="en-US" dirty="0"/>
              <a:t>Living in urban area</a:t>
            </a:r>
          </a:p>
          <a:p>
            <a:pPr lvl="1"/>
            <a:r>
              <a:rPr lang="en-US" dirty="0"/>
              <a:t>No breast feeding</a:t>
            </a:r>
          </a:p>
          <a:p>
            <a:pPr lvl="1"/>
            <a:r>
              <a:rPr lang="en-US" dirty="0"/>
              <a:t>Exposure to antibiotics in early life</a:t>
            </a:r>
          </a:p>
        </p:txBody>
      </p:sp>
    </p:spTree>
    <p:extLst>
      <p:ext uri="{BB962C8B-B14F-4D97-AF65-F5344CB8AC3E}">
        <p14:creationId xmlns:p14="http://schemas.microsoft.com/office/powerpoint/2010/main" val="207594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285FA-FA66-4A32-B376-DFEC2C7845DA}"/>
              </a:ext>
            </a:extLst>
          </p:cNvPr>
          <p:cNvSpPr>
            <a:spLocks noGrp="1"/>
          </p:cNvSpPr>
          <p:nvPr>
            <p:ph type="title"/>
          </p:nvPr>
        </p:nvSpPr>
        <p:spPr>
          <a:xfrm>
            <a:off x="838200" y="365128"/>
            <a:ext cx="10515600" cy="957646"/>
          </a:xfrm>
        </p:spPr>
        <p:txBody>
          <a:bodyPr/>
          <a:lstStyle/>
          <a:p>
            <a:r>
              <a:rPr lang="en-US" b="1" dirty="0"/>
              <a:t>Pathogenesis:</a:t>
            </a:r>
            <a:r>
              <a:rPr lang="en-US" b="1" dirty="0">
                <a:solidFill>
                  <a:srgbClr val="FF0000"/>
                </a:solidFill>
              </a:rPr>
              <a:t> </a:t>
            </a:r>
            <a:r>
              <a:rPr lang="en-US" b="1" dirty="0">
                <a:solidFill>
                  <a:srgbClr val="00B050"/>
                </a:solidFill>
              </a:rPr>
              <a:t>Immune Dysregulation</a:t>
            </a:r>
          </a:p>
        </p:txBody>
      </p:sp>
      <p:sp>
        <p:nvSpPr>
          <p:cNvPr id="3" name="Content Placeholder 2">
            <a:extLst>
              <a:ext uri="{FF2B5EF4-FFF2-40B4-BE49-F238E27FC236}">
                <a16:creationId xmlns:a16="http://schemas.microsoft.com/office/drawing/2014/main" id="{10780710-D7EC-475C-9F84-FC90F2444B21}"/>
              </a:ext>
            </a:extLst>
          </p:cNvPr>
          <p:cNvSpPr>
            <a:spLocks noGrp="1"/>
          </p:cNvSpPr>
          <p:nvPr>
            <p:ph idx="1"/>
          </p:nvPr>
        </p:nvSpPr>
        <p:spPr>
          <a:xfrm>
            <a:off x="838200" y="1825625"/>
            <a:ext cx="10515600" cy="4149048"/>
          </a:xfrm>
        </p:spPr>
        <p:txBody>
          <a:bodyPr/>
          <a:lstStyle/>
          <a:p>
            <a:r>
              <a:rPr lang="en-US" dirty="0"/>
              <a:t>In the normal gut mucosa there is a dynamic interplay between appropriate response to mucosal immune stimulation and down-regulatory forces mitigating accompanying tissue injury</a:t>
            </a:r>
          </a:p>
          <a:p>
            <a:r>
              <a:rPr lang="en-US" dirty="0"/>
              <a:t>This balance is altered in CD</a:t>
            </a:r>
          </a:p>
          <a:p>
            <a:r>
              <a:rPr lang="en-US" dirty="0"/>
              <a:t>Proinflammatory Th1 and Th17 response is highly expressed in CD</a:t>
            </a:r>
          </a:p>
          <a:p>
            <a:r>
              <a:rPr lang="en-US" dirty="0"/>
              <a:t>Th1 cells secret TNF-α which is associated with mucosal damage</a:t>
            </a:r>
          </a:p>
          <a:p>
            <a:r>
              <a:rPr lang="en-US" dirty="0"/>
              <a:t>Th17 cells secret IL 10 and 23 which are important in the pathogenesis</a:t>
            </a:r>
          </a:p>
        </p:txBody>
      </p:sp>
    </p:spTree>
    <p:extLst>
      <p:ext uri="{BB962C8B-B14F-4D97-AF65-F5344CB8AC3E}">
        <p14:creationId xmlns:p14="http://schemas.microsoft.com/office/powerpoint/2010/main" val="1521016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EAC9-5252-4B70-82E9-97787DABA2A7}"/>
              </a:ext>
            </a:extLst>
          </p:cNvPr>
          <p:cNvSpPr>
            <a:spLocks noGrp="1"/>
          </p:cNvSpPr>
          <p:nvPr>
            <p:ph type="title"/>
          </p:nvPr>
        </p:nvSpPr>
        <p:spPr>
          <a:xfrm>
            <a:off x="678403" y="276349"/>
            <a:ext cx="10515600" cy="531520"/>
          </a:xfrm>
        </p:spPr>
        <p:txBody>
          <a:bodyPr>
            <a:normAutofit fontScale="90000"/>
          </a:bodyPr>
          <a:lstStyle/>
          <a:p>
            <a:r>
              <a:rPr lang="en-US" b="1" dirty="0"/>
              <a:t>Clinical Picture</a:t>
            </a:r>
          </a:p>
        </p:txBody>
      </p:sp>
      <p:sp>
        <p:nvSpPr>
          <p:cNvPr id="3" name="Content Placeholder 2">
            <a:extLst>
              <a:ext uri="{FF2B5EF4-FFF2-40B4-BE49-F238E27FC236}">
                <a16:creationId xmlns:a16="http://schemas.microsoft.com/office/drawing/2014/main" id="{D10F33F2-AD8A-47CF-823D-D1A76DB20BD7}"/>
              </a:ext>
            </a:extLst>
          </p:cNvPr>
          <p:cNvSpPr>
            <a:spLocks noGrp="1"/>
          </p:cNvSpPr>
          <p:nvPr>
            <p:ph idx="1"/>
          </p:nvPr>
        </p:nvSpPr>
        <p:spPr>
          <a:xfrm>
            <a:off x="838200" y="1331654"/>
            <a:ext cx="10515600" cy="4845313"/>
          </a:xfrm>
        </p:spPr>
        <p:txBody>
          <a:bodyPr/>
          <a:lstStyle/>
          <a:p>
            <a:r>
              <a:rPr lang="en-US" dirty="0"/>
              <a:t>CD is characterized by </a:t>
            </a:r>
          </a:p>
          <a:p>
            <a:pPr lvl="1"/>
            <a:r>
              <a:rPr lang="en-US" dirty="0"/>
              <a:t>Transmural inflammation</a:t>
            </a:r>
          </a:p>
          <a:p>
            <a:pPr lvl="1"/>
            <a:r>
              <a:rPr lang="en-US" dirty="0"/>
              <a:t>Extension from mouth to anus</a:t>
            </a:r>
          </a:p>
          <a:p>
            <a:r>
              <a:rPr lang="en-US" dirty="0"/>
              <a:t>Terminal ileum is the commonest site in children</a:t>
            </a:r>
          </a:p>
          <a:p>
            <a:r>
              <a:rPr lang="en-US" dirty="0"/>
              <a:t>About 60% of children have extensive ileocecal involvement</a:t>
            </a:r>
          </a:p>
          <a:p>
            <a:r>
              <a:rPr lang="en-US" dirty="0"/>
              <a:t>Isolated colonic disease is noted in 20-30%</a:t>
            </a:r>
          </a:p>
          <a:p>
            <a:r>
              <a:rPr lang="en-US" dirty="0"/>
              <a:t>CD can present in any age</a:t>
            </a:r>
          </a:p>
          <a:p>
            <a:r>
              <a:rPr lang="en-US" dirty="0"/>
              <a:t>Involvement of the upper gastrointestinal tract is more common compared to adults</a:t>
            </a:r>
          </a:p>
          <a:p>
            <a:endParaRPr lang="en-US" dirty="0"/>
          </a:p>
        </p:txBody>
      </p:sp>
    </p:spTree>
    <p:extLst>
      <p:ext uri="{BB962C8B-B14F-4D97-AF65-F5344CB8AC3E}">
        <p14:creationId xmlns:p14="http://schemas.microsoft.com/office/powerpoint/2010/main" val="1262042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AE13-C6B5-B944-8AB9-C9F471853641}"/>
              </a:ext>
            </a:extLst>
          </p:cNvPr>
          <p:cNvSpPr>
            <a:spLocks noGrp="1"/>
          </p:cNvSpPr>
          <p:nvPr>
            <p:ph type="title"/>
          </p:nvPr>
        </p:nvSpPr>
        <p:spPr>
          <a:xfrm>
            <a:off x="1794075" y="462064"/>
            <a:ext cx="8911687" cy="1280890"/>
          </a:xfrm>
        </p:spPr>
        <p:txBody>
          <a:bodyPr/>
          <a:lstStyle/>
          <a:p>
            <a:r>
              <a:rPr lang="en-US" b="1" dirty="0"/>
              <a:t>Ulcerative colitis</a:t>
            </a:r>
          </a:p>
        </p:txBody>
      </p:sp>
      <p:sp>
        <p:nvSpPr>
          <p:cNvPr id="3" name="Content Placeholder 2">
            <a:extLst>
              <a:ext uri="{FF2B5EF4-FFF2-40B4-BE49-F238E27FC236}">
                <a16:creationId xmlns:a16="http://schemas.microsoft.com/office/drawing/2014/main" id="{18C84C90-1B30-4846-B812-D39696F7E263}"/>
              </a:ext>
            </a:extLst>
          </p:cNvPr>
          <p:cNvSpPr>
            <a:spLocks noGrp="1"/>
          </p:cNvSpPr>
          <p:nvPr>
            <p:ph idx="1"/>
          </p:nvPr>
        </p:nvSpPr>
        <p:spPr>
          <a:xfrm>
            <a:off x="1486239" y="1608881"/>
            <a:ext cx="10620880" cy="5081285"/>
          </a:xfrm>
        </p:spPr>
        <p:txBody>
          <a:bodyPr>
            <a:normAutofit/>
          </a:bodyPr>
          <a:lstStyle/>
          <a:p>
            <a:r>
              <a:rPr lang="en-US" sz="2800" dirty="0"/>
              <a:t>Chronic relapsing inflammatory condition of the colon, extending continuously from the rectum proximally to a varying degree</a:t>
            </a:r>
          </a:p>
          <a:p>
            <a:pPr marL="0" indent="0">
              <a:buNone/>
            </a:pPr>
            <a:endParaRPr lang="en-US" sz="2800" dirty="0"/>
          </a:p>
          <a:p>
            <a:r>
              <a:rPr lang="en-US" sz="2800" dirty="0"/>
              <a:t>Caused by impairment in immunological tolerance, resulting in an exacerbated immunoreaction against intestinal microbiota in genetically susceptible individuals</a:t>
            </a:r>
          </a:p>
        </p:txBody>
      </p:sp>
    </p:spTree>
    <p:extLst>
      <p:ext uri="{BB962C8B-B14F-4D97-AF65-F5344CB8AC3E}">
        <p14:creationId xmlns:p14="http://schemas.microsoft.com/office/powerpoint/2010/main" val="453391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2AD8F-1DDA-15B9-21C0-2E9F9727C857}"/>
              </a:ext>
            </a:extLst>
          </p:cNvPr>
          <p:cNvSpPr>
            <a:spLocks noGrp="1"/>
          </p:cNvSpPr>
          <p:nvPr>
            <p:ph type="title"/>
          </p:nvPr>
        </p:nvSpPr>
        <p:spPr/>
        <p:txBody>
          <a:bodyPr/>
          <a:lstStyle/>
          <a:p>
            <a:r>
              <a:rPr lang="en-LK" b="1" dirty="0"/>
              <a:t>Clinical features</a:t>
            </a:r>
          </a:p>
        </p:txBody>
      </p:sp>
      <p:sp>
        <p:nvSpPr>
          <p:cNvPr id="5" name="Content Placeholder 2">
            <a:extLst>
              <a:ext uri="{FF2B5EF4-FFF2-40B4-BE49-F238E27FC236}">
                <a16:creationId xmlns:a16="http://schemas.microsoft.com/office/drawing/2014/main" id="{97FDE6B8-90FB-72F0-4B30-A47AE12A8C25}"/>
              </a:ext>
            </a:extLst>
          </p:cNvPr>
          <p:cNvSpPr>
            <a:spLocks noGrp="1"/>
          </p:cNvSpPr>
          <p:nvPr>
            <p:ph sz="half" idx="1"/>
          </p:nvPr>
        </p:nvSpPr>
        <p:spPr>
          <a:ln w="28575">
            <a:solidFill>
              <a:schemeClr val="tx1"/>
            </a:solidFill>
          </a:ln>
        </p:spPr>
        <p:txBody>
          <a:bodyPr>
            <a:normAutofit/>
          </a:bodyPr>
          <a:lstStyle/>
          <a:p>
            <a:r>
              <a:rPr lang="en-US" u="sng" dirty="0">
                <a:solidFill>
                  <a:srgbClr val="00B050"/>
                </a:solidFill>
              </a:rPr>
              <a:t>Gastrointestinal manifestations</a:t>
            </a:r>
          </a:p>
          <a:p>
            <a:pPr lvl="1"/>
            <a:r>
              <a:rPr lang="en-US" dirty="0"/>
              <a:t>Abdominal pain</a:t>
            </a:r>
          </a:p>
          <a:p>
            <a:pPr lvl="1"/>
            <a:r>
              <a:rPr lang="en-US" dirty="0"/>
              <a:t>Involuntary weight loss</a:t>
            </a:r>
          </a:p>
          <a:p>
            <a:pPr lvl="1"/>
            <a:r>
              <a:rPr lang="en-US" dirty="0"/>
              <a:t>Bloody diarrhea</a:t>
            </a:r>
          </a:p>
          <a:p>
            <a:pPr lvl="1"/>
            <a:r>
              <a:rPr lang="en-US" dirty="0"/>
              <a:t>Nocturnal diarrhea</a:t>
            </a:r>
          </a:p>
          <a:p>
            <a:pPr lvl="1"/>
            <a:r>
              <a:rPr lang="en-US" dirty="0"/>
              <a:t>Perianal </a:t>
            </a:r>
            <a:r>
              <a:rPr lang="en-US" dirty="0" err="1"/>
              <a:t>fisulae</a:t>
            </a:r>
            <a:endParaRPr lang="en-US" dirty="0"/>
          </a:p>
          <a:p>
            <a:pPr lvl="1"/>
            <a:r>
              <a:rPr lang="en-US" dirty="0"/>
              <a:t>Nonhealing anal fissures, tags</a:t>
            </a:r>
          </a:p>
          <a:p>
            <a:pPr lvl="1"/>
            <a:r>
              <a:rPr lang="en-US" dirty="0"/>
              <a:t>Abdominal mass</a:t>
            </a:r>
          </a:p>
          <a:p>
            <a:pPr lvl="1"/>
            <a:r>
              <a:rPr lang="en-US" dirty="0" err="1"/>
              <a:t>Anaemia</a:t>
            </a:r>
            <a:endParaRPr lang="en-US" dirty="0"/>
          </a:p>
        </p:txBody>
      </p:sp>
      <p:sp>
        <p:nvSpPr>
          <p:cNvPr id="6" name="Content Placeholder 3">
            <a:extLst>
              <a:ext uri="{FF2B5EF4-FFF2-40B4-BE49-F238E27FC236}">
                <a16:creationId xmlns:a16="http://schemas.microsoft.com/office/drawing/2014/main" id="{7F9DBCE5-CDBC-AB35-D9DB-0774926848EC}"/>
              </a:ext>
            </a:extLst>
          </p:cNvPr>
          <p:cNvSpPr>
            <a:spLocks noGrp="1"/>
          </p:cNvSpPr>
          <p:nvPr>
            <p:ph sz="half" idx="2"/>
          </p:nvPr>
        </p:nvSpPr>
        <p:spPr>
          <a:ln w="28575">
            <a:solidFill>
              <a:schemeClr val="tx1"/>
            </a:solidFill>
          </a:ln>
        </p:spPr>
        <p:txBody>
          <a:bodyPr>
            <a:normAutofit/>
          </a:bodyPr>
          <a:lstStyle/>
          <a:p>
            <a:r>
              <a:rPr lang="en-US" u="sng" dirty="0">
                <a:solidFill>
                  <a:srgbClr val="00B050"/>
                </a:solidFill>
              </a:rPr>
              <a:t>Extraintestinal manifestations</a:t>
            </a:r>
          </a:p>
          <a:p>
            <a:pPr lvl="1"/>
            <a:r>
              <a:rPr lang="en-US" dirty="0"/>
              <a:t>Low grade fever</a:t>
            </a:r>
          </a:p>
          <a:p>
            <a:pPr lvl="1"/>
            <a:r>
              <a:rPr lang="en-US" dirty="0"/>
              <a:t>Erythema nodosum</a:t>
            </a:r>
          </a:p>
          <a:p>
            <a:pPr lvl="1"/>
            <a:r>
              <a:rPr lang="en-US" dirty="0"/>
              <a:t>Pyoderma </a:t>
            </a:r>
            <a:r>
              <a:rPr lang="en-US" dirty="0" err="1"/>
              <a:t>gangrinosum</a:t>
            </a:r>
            <a:endParaRPr lang="en-US" dirty="0"/>
          </a:p>
          <a:p>
            <a:pPr lvl="1"/>
            <a:r>
              <a:rPr lang="en-US" dirty="0"/>
              <a:t>Arthritis</a:t>
            </a:r>
          </a:p>
          <a:p>
            <a:pPr lvl="1"/>
            <a:r>
              <a:rPr lang="en-US" dirty="0"/>
              <a:t>Jaundice</a:t>
            </a:r>
          </a:p>
          <a:p>
            <a:pPr lvl="1"/>
            <a:r>
              <a:rPr lang="en-US" dirty="0"/>
              <a:t>Growth retardation</a:t>
            </a:r>
          </a:p>
          <a:p>
            <a:pPr lvl="1"/>
            <a:r>
              <a:rPr lang="en-US" dirty="0"/>
              <a:t>Delayed sexual maturity</a:t>
            </a:r>
          </a:p>
          <a:p>
            <a:pPr lvl="1"/>
            <a:r>
              <a:rPr lang="en-US" dirty="0"/>
              <a:t>Clubbing</a:t>
            </a:r>
          </a:p>
          <a:p>
            <a:pPr lvl="1"/>
            <a:r>
              <a:rPr lang="en-US" dirty="0"/>
              <a:t>Persistent conjunctivitis</a:t>
            </a:r>
          </a:p>
        </p:txBody>
      </p:sp>
    </p:spTree>
    <p:extLst>
      <p:ext uri="{BB962C8B-B14F-4D97-AF65-F5344CB8AC3E}">
        <p14:creationId xmlns:p14="http://schemas.microsoft.com/office/powerpoint/2010/main" val="96226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A03B-6659-44E5-BA1D-6E9D9C256684}"/>
              </a:ext>
            </a:extLst>
          </p:cNvPr>
          <p:cNvSpPr>
            <a:spLocks noGrp="1"/>
          </p:cNvSpPr>
          <p:nvPr>
            <p:ph type="title"/>
          </p:nvPr>
        </p:nvSpPr>
        <p:spPr>
          <a:xfrm>
            <a:off x="838200" y="365128"/>
            <a:ext cx="10515600" cy="1055300"/>
          </a:xfrm>
        </p:spPr>
        <p:txBody>
          <a:bodyPr/>
          <a:lstStyle/>
          <a:p>
            <a:r>
              <a:rPr lang="en-US" b="1" dirty="0"/>
              <a:t>Clinical Features: Growth Faltering</a:t>
            </a:r>
          </a:p>
        </p:txBody>
      </p:sp>
      <p:sp>
        <p:nvSpPr>
          <p:cNvPr id="3" name="Content Placeholder 2">
            <a:extLst>
              <a:ext uri="{FF2B5EF4-FFF2-40B4-BE49-F238E27FC236}">
                <a16:creationId xmlns:a16="http://schemas.microsoft.com/office/drawing/2014/main" id="{DB6BE8C8-E3D3-40E4-8F83-913E3029C463}"/>
              </a:ext>
            </a:extLst>
          </p:cNvPr>
          <p:cNvSpPr>
            <a:spLocks noGrp="1"/>
          </p:cNvSpPr>
          <p:nvPr>
            <p:ph idx="1"/>
          </p:nvPr>
        </p:nvSpPr>
        <p:spPr/>
        <p:txBody>
          <a:bodyPr>
            <a:normAutofit fontScale="77500" lnSpcReduction="20000"/>
          </a:bodyPr>
          <a:lstStyle/>
          <a:p>
            <a:r>
              <a:rPr lang="en-US" dirty="0"/>
              <a:t>Defined as </a:t>
            </a:r>
          </a:p>
          <a:p>
            <a:pPr lvl="1"/>
            <a:r>
              <a:rPr lang="en-US" dirty="0"/>
              <a:t>Linear growth at or below 2 SD for the age</a:t>
            </a:r>
          </a:p>
          <a:p>
            <a:pPr lvl="1"/>
            <a:r>
              <a:rPr lang="en-US" dirty="0"/>
              <a:t>Decreased growth velocity</a:t>
            </a:r>
          </a:p>
          <a:p>
            <a:r>
              <a:rPr lang="en-US" dirty="0"/>
              <a:t>Is seen in at least 15-20% of children with CD</a:t>
            </a:r>
          </a:p>
          <a:p>
            <a:r>
              <a:rPr lang="en-US" dirty="0"/>
              <a:t>Reasons</a:t>
            </a:r>
          </a:p>
          <a:p>
            <a:pPr lvl="1"/>
            <a:r>
              <a:rPr lang="en-US" dirty="0"/>
              <a:t>Malnutrition</a:t>
            </a:r>
          </a:p>
          <a:p>
            <a:pPr lvl="1"/>
            <a:r>
              <a:rPr lang="en-US" dirty="0"/>
              <a:t>Poor intake</a:t>
            </a:r>
          </a:p>
          <a:p>
            <a:pPr lvl="1"/>
            <a:r>
              <a:rPr lang="en-US" dirty="0"/>
              <a:t>Increase GI losses</a:t>
            </a:r>
          </a:p>
          <a:p>
            <a:pPr lvl="1"/>
            <a:r>
              <a:rPr lang="en-US" dirty="0"/>
              <a:t>Malabsorption</a:t>
            </a:r>
          </a:p>
          <a:p>
            <a:pPr lvl="1"/>
            <a:r>
              <a:rPr lang="en-US" dirty="0"/>
              <a:t>Inhibition of IGF-1 by TNF-α and IL-6</a:t>
            </a:r>
          </a:p>
          <a:p>
            <a:r>
              <a:rPr lang="en-US" dirty="0"/>
              <a:t>Often associated with delay in puberty</a:t>
            </a:r>
          </a:p>
        </p:txBody>
      </p:sp>
    </p:spTree>
    <p:extLst>
      <p:ext uri="{BB962C8B-B14F-4D97-AF65-F5344CB8AC3E}">
        <p14:creationId xmlns:p14="http://schemas.microsoft.com/office/powerpoint/2010/main" val="45392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9C92-4D63-7546-B474-639EB614FC2D}"/>
              </a:ext>
            </a:extLst>
          </p:cNvPr>
          <p:cNvSpPr>
            <a:spLocks noGrp="1"/>
          </p:cNvSpPr>
          <p:nvPr>
            <p:ph type="title"/>
          </p:nvPr>
        </p:nvSpPr>
        <p:spPr>
          <a:xfrm>
            <a:off x="1724824" y="473639"/>
            <a:ext cx="8911687" cy="1280890"/>
          </a:xfrm>
        </p:spPr>
        <p:txBody>
          <a:bodyPr/>
          <a:lstStyle/>
          <a:p>
            <a:r>
              <a:rPr lang="en-US" b="1" dirty="0"/>
              <a:t>Differential diagnosis</a:t>
            </a:r>
          </a:p>
        </p:txBody>
      </p:sp>
      <p:sp>
        <p:nvSpPr>
          <p:cNvPr id="3" name="Content Placeholder 2">
            <a:extLst>
              <a:ext uri="{FF2B5EF4-FFF2-40B4-BE49-F238E27FC236}">
                <a16:creationId xmlns:a16="http://schemas.microsoft.com/office/drawing/2014/main" id="{76D92A0E-397C-3242-AFC3-1F2EDB513D70}"/>
              </a:ext>
            </a:extLst>
          </p:cNvPr>
          <p:cNvSpPr>
            <a:spLocks noGrp="1"/>
          </p:cNvSpPr>
          <p:nvPr>
            <p:ph idx="1"/>
          </p:nvPr>
        </p:nvSpPr>
        <p:spPr>
          <a:xfrm>
            <a:off x="1721111" y="1754528"/>
            <a:ext cx="9980894" cy="4484225"/>
          </a:xfrm>
        </p:spPr>
        <p:txBody>
          <a:bodyPr>
            <a:normAutofit/>
          </a:bodyPr>
          <a:lstStyle/>
          <a:p>
            <a:r>
              <a:rPr lang="en-US" sz="2800" dirty="0"/>
              <a:t>Infectious colitis  (</a:t>
            </a:r>
            <a:r>
              <a:rPr lang="en-US" sz="2800" i="1" dirty="0"/>
              <a:t>Yersinia, c. difficile, </a:t>
            </a:r>
            <a:r>
              <a:rPr lang="en-US" sz="2800" i="1" dirty="0" err="1"/>
              <a:t>CMV,amoebiasis</a:t>
            </a:r>
            <a:r>
              <a:rPr lang="en-US" sz="2800" dirty="0"/>
              <a:t>)</a:t>
            </a:r>
          </a:p>
          <a:p>
            <a:r>
              <a:rPr lang="en-US" sz="2800" dirty="0"/>
              <a:t>Allergic colitis (CMPA- specific or total </a:t>
            </a:r>
            <a:r>
              <a:rPr lang="en-US" sz="2800" dirty="0" err="1"/>
              <a:t>IgE</a:t>
            </a:r>
            <a:r>
              <a:rPr lang="en-US" sz="2800" dirty="0"/>
              <a:t>, elimination diet, skin prick test</a:t>
            </a:r>
          </a:p>
          <a:p>
            <a:r>
              <a:rPr lang="en-US" sz="2800" dirty="0"/>
              <a:t>Vasculitis (extra-intestinal involvement-HLA B5, serological markers)</a:t>
            </a:r>
          </a:p>
          <a:p>
            <a:r>
              <a:rPr lang="en-US" sz="2800" dirty="0"/>
              <a:t>Immunodeficiency states (CGD, WAS, CVID) </a:t>
            </a:r>
          </a:p>
        </p:txBody>
      </p:sp>
    </p:spTree>
    <p:extLst>
      <p:ext uri="{BB962C8B-B14F-4D97-AF65-F5344CB8AC3E}">
        <p14:creationId xmlns:p14="http://schemas.microsoft.com/office/powerpoint/2010/main" val="3290958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06327-3701-9140-BDD8-862550E34B98}"/>
              </a:ext>
            </a:extLst>
          </p:cNvPr>
          <p:cNvSpPr>
            <a:spLocks noGrp="1"/>
          </p:cNvSpPr>
          <p:nvPr>
            <p:ph type="title"/>
          </p:nvPr>
        </p:nvSpPr>
        <p:spPr>
          <a:xfrm>
            <a:off x="1461637" y="500922"/>
            <a:ext cx="8911687" cy="1280890"/>
          </a:xfrm>
        </p:spPr>
        <p:txBody>
          <a:bodyPr/>
          <a:lstStyle/>
          <a:p>
            <a:r>
              <a:rPr lang="en-US" b="1" dirty="0"/>
              <a:t>Diagnosis</a:t>
            </a:r>
          </a:p>
        </p:txBody>
      </p:sp>
      <p:sp>
        <p:nvSpPr>
          <p:cNvPr id="3" name="Content Placeholder 2">
            <a:extLst>
              <a:ext uri="{FF2B5EF4-FFF2-40B4-BE49-F238E27FC236}">
                <a16:creationId xmlns:a16="http://schemas.microsoft.com/office/drawing/2014/main" id="{17781995-3645-EF43-9E0E-11E34C27D1C6}"/>
              </a:ext>
            </a:extLst>
          </p:cNvPr>
          <p:cNvSpPr>
            <a:spLocks noGrp="1"/>
          </p:cNvSpPr>
          <p:nvPr>
            <p:ph idx="1"/>
          </p:nvPr>
        </p:nvSpPr>
        <p:spPr>
          <a:xfrm>
            <a:off x="1352263" y="2268637"/>
            <a:ext cx="9957747" cy="5042705"/>
          </a:xfrm>
        </p:spPr>
        <p:txBody>
          <a:bodyPr>
            <a:normAutofit/>
          </a:bodyPr>
          <a:lstStyle/>
          <a:p>
            <a:r>
              <a:rPr lang="en-US" sz="2800" dirty="0"/>
              <a:t>Combination of history, physical and laboratory examination, Upper GI endoscopy + ileo-colonoscopy with histology and imaging of the small bowel.</a:t>
            </a:r>
          </a:p>
          <a:p>
            <a:endParaRPr lang="en-US" dirty="0"/>
          </a:p>
          <a:p>
            <a:r>
              <a:rPr lang="en-US" dirty="0"/>
              <a:t>Need to exclude enteral infections.</a:t>
            </a:r>
            <a:endParaRPr lang="en-US" sz="2800" dirty="0"/>
          </a:p>
        </p:txBody>
      </p:sp>
    </p:spTree>
    <p:extLst>
      <p:ext uri="{BB962C8B-B14F-4D97-AF65-F5344CB8AC3E}">
        <p14:creationId xmlns:p14="http://schemas.microsoft.com/office/powerpoint/2010/main" val="1294651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1154-057E-4A00-02FB-05626434E21F}"/>
              </a:ext>
            </a:extLst>
          </p:cNvPr>
          <p:cNvSpPr>
            <a:spLocks noGrp="1"/>
          </p:cNvSpPr>
          <p:nvPr>
            <p:ph type="title"/>
          </p:nvPr>
        </p:nvSpPr>
        <p:spPr>
          <a:xfrm>
            <a:off x="511629" y="18255"/>
            <a:ext cx="10515600" cy="1325563"/>
          </a:xfrm>
        </p:spPr>
        <p:txBody>
          <a:bodyPr/>
          <a:lstStyle/>
          <a:p>
            <a:r>
              <a:rPr lang="en-LK" b="1" dirty="0"/>
              <a:t>Laboratory tests</a:t>
            </a:r>
          </a:p>
        </p:txBody>
      </p:sp>
      <p:sp>
        <p:nvSpPr>
          <p:cNvPr id="3" name="Content Placeholder 2">
            <a:extLst>
              <a:ext uri="{FF2B5EF4-FFF2-40B4-BE49-F238E27FC236}">
                <a16:creationId xmlns:a16="http://schemas.microsoft.com/office/drawing/2014/main" id="{36BBC86F-6A49-7D39-1BBF-28E6F0F266D9}"/>
              </a:ext>
            </a:extLst>
          </p:cNvPr>
          <p:cNvSpPr>
            <a:spLocks noGrp="1"/>
          </p:cNvSpPr>
          <p:nvPr>
            <p:ph idx="1"/>
          </p:nvPr>
        </p:nvSpPr>
        <p:spPr>
          <a:xfrm>
            <a:off x="370114" y="1499054"/>
            <a:ext cx="10515600" cy="5358946"/>
          </a:xfrm>
        </p:spPr>
        <p:txBody>
          <a:bodyPr>
            <a:normAutofit/>
          </a:bodyPr>
          <a:lstStyle/>
          <a:p>
            <a:r>
              <a:rPr lang="en-LK" dirty="0"/>
              <a:t>It is critical to exclude enteric infections (C. dif, Viral and bacteria)</a:t>
            </a:r>
          </a:p>
          <a:p>
            <a:r>
              <a:rPr lang="en-LK" dirty="0"/>
              <a:t>The initial blood tests should include the following parameters:</a:t>
            </a:r>
          </a:p>
          <a:p>
            <a:pPr marL="0" indent="0">
              <a:buNone/>
            </a:pPr>
            <a:r>
              <a:rPr lang="en-LK" dirty="0"/>
              <a:t>   FBC, at least two inflammatory markers (CRP, ESR), albumin,  </a:t>
            </a:r>
          </a:p>
          <a:p>
            <a:pPr marL="0" indent="0">
              <a:buNone/>
            </a:pPr>
            <a:r>
              <a:rPr lang="en-LK" dirty="0"/>
              <a:t>   transaminases (AST, ALT), GGT.</a:t>
            </a:r>
          </a:p>
          <a:p>
            <a:r>
              <a:rPr lang="en-LK" dirty="0"/>
              <a:t>Serological markers of IBD (ASCA, p- ANCA) may increase the likelyhood for IBD in case of positive results.</a:t>
            </a:r>
          </a:p>
          <a:p>
            <a:r>
              <a:rPr lang="en-LK" dirty="0"/>
              <a:t>Faecal markers of inflammation (lactoferrin/ calprotectin) are very sensitive to detect mucosal inflammation but not specific for IBD.</a:t>
            </a:r>
          </a:p>
          <a:p>
            <a:pPr marL="0" indent="0">
              <a:buNone/>
            </a:pPr>
            <a:r>
              <a:rPr lang="en-LK" dirty="0"/>
              <a:t>  ** </a:t>
            </a:r>
            <a:r>
              <a:rPr lang="en-LK" sz="2000" i="1" dirty="0"/>
              <a:t>normal valuees make active disease in the small or large bowel unlikely.</a:t>
            </a:r>
          </a:p>
        </p:txBody>
      </p:sp>
    </p:spTree>
    <p:extLst>
      <p:ext uri="{BB962C8B-B14F-4D97-AF65-F5344CB8AC3E}">
        <p14:creationId xmlns:p14="http://schemas.microsoft.com/office/powerpoint/2010/main" val="2066305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A58B-5FCA-73FE-B450-6EA3A57D3339}"/>
              </a:ext>
            </a:extLst>
          </p:cNvPr>
          <p:cNvSpPr>
            <a:spLocks noGrp="1"/>
          </p:cNvSpPr>
          <p:nvPr>
            <p:ph type="title"/>
          </p:nvPr>
        </p:nvSpPr>
        <p:spPr/>
        <p:txBody>
          <a:bodyPr/>
          <a:lstStyle/>
          <a:p>
            <a:r>
              <a:rPr lang="en-LK" b="1" dirty="0"/>
              <a:t>Endoscopy</a:t>
            </a:r>
          </a:p>
        </p:txBody>
      </p:sp>
      <p:sp>
        <p:nvSpPr>
          <p:cNvPr id="3" name="Content Placeholder 2">
            <a:extLst>
              <a:ext uri="{FF2B5EF4-FFF2-40B4-BE49-F238E27FC236}">
                <a16:creationId xmlns:a16="http://schemas.microsoft.com/office/drawing/2014/main" id="{D6A76D80-78E8-57B8-5269-054377E7ADDD}"/>
              </a:ext>
            </a:extLst>
          </p:cNvPr>
          <p:cNvSpPr>
            <a:spLocks noGrp="1"/>
          </p:cNvSpPr>
          <p:nvPr>
            <p:ph idx="1"/>
          </p:nvPr>
        </p:nvSpPr>
        <p:spPr/>
        <p:txBody>
          <a:bodyPr/>
          <a:lstStyle/>
          <a:p>
            <a:r>
              <a:rPr lang="en-LK" dirty="0"/>
              <a:t>OGD and illeocolonoscopy are recommended as the initial workup in</a:t>
            </a:r>
            <a:r>
              <a:rPr lang="en-LK" b="1" dirty="0"/>
              <a:t> all </a:t>
            </a:r>
            <a:r>
              <a:rPr lang="en-LK" dirty="0"/>
              <a:t>patients.</a:t>
            </a:r>
          </a:p>
          <a:p>
            <a:endParaRPr lang="en-LK" dirty="0"/>
          </a:p>
          <a:p>
            <a:r>
              <a:rPr lang="en-LK" dirty="0"/>
              <a:t>Multiple biopsies should be obtained from all sections of the GI tract, irrespective of macroscopic appearance.</a:t>
            </a:r>
          </a:p>
        </p:txBody>
      </p:sp>
    </p:spTree>
    <p:extLst>
      <p:ext uri="{BB962C8B-B14F-4D97-AF65-F5344CB8AC3E}">
        <p14:creationId xmlns:p14="http://schemas.microsoft.com/office/powerpoint/2010/main" val="266506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A6F78-D19D-1041-9F0E-87E5B56E1AE9}"/>
              </a:ext>
            </a:extLst>
          </p:cNvPr>
          <p:cNvSpPr>
            <a:spLocks noGrp="1"/>
          </p:cNvSpPr>
          <p:nvPr>
            <p:ph type="title"/>
          </p:nvPr>
        </p:nvSpPr>
        <p:spPr/>
        <p:txBody>
          <a:bodyPr/>
          <a:lstStyle/>
          <a:p>
            <a:r>
              <a:rPr lang="en-US" b="1" dirty="0"/>
              <a:t>Outline</a:t>
            </a:r>
          </a:p>
        </p:txBody>
      </p:sp>
      <p:sp>
        <p:nvSpPr>
          <p:cNvPr id="3" name="Content Placeholder 2">
            <a:extLst>
              <a:ext uri="{FF2B5EF4-FFF2-40B4-BE49-F238E27FC236}">
                <a16:creationId xmlns:a16="http://schemas.microsoft.com/office/drawing/2014/main" id="{026FDCD7-3FB3-4E45-8463-7E7B053BDF42}"/>
              </a:ext>
            </a:extLst>
          </p:cNvPr>
          <p:cNvSpPr>
            <a:spLocks noGrp="1"/>
          </p:cNvSpPr>
          <p:nvPr>
            <p:ph idx="1"/>
          </p:nvPr>
        </p:nvSpPr>
        <p:spPr/>
        <p:txBody>
          <a:bodyPr>
            <a:normAutofit fontScale="92500" lnSpcReduction="10000"/>
          </a:bodyPr>
          <a:lstStyle/>
          <a:p>
            <a:r>
              <a:rPr lang="en-US" sz="2800" dirty="0"/>
              <a:t>Epidemiology</a:t>
            </a:r>
          </a:p>
          <a:p>
            <a:r>
              <a:rPr lang="en-US" sz="2800" dirty="0"/>
              <a:t>Pathophysiology</a:t>
            </a:r>
          </a:p>
          <a:p>
            <a:r>
              <a:rPr lang="en-US" sz="2800" dirty="0"/>
              <a:t>Clinical presentation</a:t>
            </a:r>
          </a:p>
          <a:p>
            <a:r>
              <a:rPr lang="en-US" sz="2800" dirty="0"/>
              <a:t>Evaluation </a:t>
            </a:r>
          </a:p>
          <a:p>
            <a:r>
              <a:rPr lang="en-US" sz="2800" dirty="0"/>
              <a:t>Medical management</a:t>
            </a:r>
          </a:p>
          <a:p>
            <a:r>
              <a:rPr lang="en-US" sz="2800" dirty="0"/>
              <a:t>Surgical management</a:t>
            </a:r>
          </a:p>
          <a:p>
            <a:pPr marL="0" indent="0">
              <a:buNone/>
            </a:pPr>
            <a:endParaRPr lang="en-US" sz="2400" dirty="0"/>
          </a:p>
        </p:txBody>
      </p:sp>
    </p:spTree>
    <p:extLst>
      <p:ext uri="{BB962C8B-B14F-4D97-AF65-F5344CB8AC3E}">
        <p14:creationId xmlns:p14="http://schemas.microsoft.com/office/powerpoint/2010/main" val="1131382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A50C8-D9F2-1D0A-B647-4CEC796D9B2A}"/>
              </a:ext>
            </a:extLst>
          </p:cNvPr>
          <p:cNvSpPr>
            <a:spLocks noGrp="1"/>
          </p:cNvSpPr>
          <p:nvPr>
            <p:ph type="title"/>
          </p:nvPr>
        </p:nvSpPr>
        <p:spPr/>
        <p:txBody>
          <a:bodyPr/>
          <a:lstStyle/>
          <a:p>
            <a:r>
              <a:rPr lang="en-LK" b="1" dirty="0"/>
              <a:t>UC at Endoscopy</a:t>
            </a:r>
          </a:p>
        </p:txBody>
      </p:sp>
      <p:sp>
        <p:nvSpPr>
          <p:cNvPr id="3" name="Content Placeholder 2">
            <a:extLst>
              <a:ext uri="{FF2B5EF4-FFF2-40B4-BE49-F238E27FC236}">
                <a16:creationId xmlns:a16="http://schemas.microsoft.com/office/drawing/2014/main" id="{E9888B8C-A6E5-D4DF-EA02-9ADF63F8B342}"/>
              </a:ext>
            </a:extLst>
          </p:cNvPr>
          <p:cNvSpPr>
            <a:spLocks noGrp="1"/>
          </p:cNvSpPr>
          <p:nvPr>
            <p:ph sz="half" idx="1"/>
          </p:nvPr>
        </p:nvSpPr>
        <p:spPr>
          <a:xfrm>
            <a:off x="0" y="1862327"/>
            <a:ext cx="5181600" cy="4351338"/>
          </a:xfrm>
        </p:spPr>
        <p:txBody>
          <a:bodyPr/>
          <a:lstStyle/>
          <a:p>
            <a:pPr marL="0" indent="0">
              <a:buNone/>
            </a:pPr>
            <a:r>
              <a:rPr lang="en-LK" dirty="0"/>
              <a:t>A- mild (erythema, lost VP, </a:t>
            </a:r>
          </a:p>
          <a:p>
            <a:pPr marL="0" indent="0">
              <a:buNone/>
            </a:pPr>
            <a:r>
              <a:rPr lang="en-LK" dirty="0"/>
              <a:t>     granularity)</a:t>
            </a:r>
          </a:p>
          <a:p>
            <a:pPr marL="0" indent="0">
              <a:buNone/>
            </a:pPr>
            <a:r>
              <a:rPr lang="en-LK" dirty="0"/>
              <a:t>B- moderate (A + erosions)</a:t>
            </a:r>
          </a:p>
          <a:p>
            <a:pPr marL="0" indent="0">
              <a:buNone/>
            </a:pPr>
            <a:r>
              <a:rPr lang="en-LK" dirty="0"/>
              <a:t>C- severe (ulcers)</a:t>
            </a:r>
          </a:p>
          <a:p>
            <a:pPr marL="0" indent="0">
              <a:buNone/>
            </a:pPr>
            <a:r>
              <a:rPr lang="en-LK" dirty="0"/>
              <a:t>D- severe wih free bleeding</a:t>
            </a:r>
          </a:p>
          <a:p>
            <a:pPr marL="0" indent="0">
              <a:buNone/>
            </a:pPr>
            <a:r>
              <a:rPr lang="en-LK" dirty="0"/>
              <a:t>F- disease effects (luminal, </a:t>
            </a:r>
          </a:p>
          <a:p>
            <a:pPr marL="0" indent="0">
              <a:buNone/>
            </a:pPr>
            <a:r>
              <a:rPr lang="en-LK" dirty="0"/>
              <a:t>     pseudopolyps)</a:t>
            </a:r>
          </a:p>
        </p:txBody>
      </p:sp>
      <p:pic>
        <p:nvPicPr>
          <p:cNvPr id="5" name="Content Placeholder 4">
            <a:extLst>
              <a:ext uri="{FF2B5EF4-FFF2-40B4-BE49-F238E27FC236}">
                <a16:creationId xmlns:a16="http://schemas.microsoft.com/office/drawing/2014/main" id="{C9EA9588-BADC-F50F-8876-CCD13A755C7C}"/>
              </a:ext>
            </a:extLst>
          </p:cNvPr>
          <p:cNvPicPr>
            <a:picLocks noGrp="1" noChangeAspect="1"/>
          </p:cNvPicPr>
          <p:nvPr>
            <p:ph sz="half" idx="2"/>
          </p:nvPr>
        </p:nvPicPr>
        <p:blipFill>
          <a:blip r:embed="rId2"/>
          <a:stretch>
            <a:fillRect/>
          </a:stretch>
        </p:blipFill>
        <p:spPr>
          <a:xfrm>
            <a:off x="4264752" y="1779588"/>
            <a:ext cx="7852591" cy="4516817"/>
          </a:xfrm>
          <a:prstGeom prst="rect">
            <a:avLst/>
          </a:prstGeom>
        </p:spPr>
      </p:pic>
    </p:spTree>
    <p:extLst>
      <p:ext uri="{BB962C8B-B14F-4D97-AF65-F5344CB8AC3E}">
        <p14:creationId xmlns:p14="http://schemas.microsoft.com/office/powerpoint/2010/main" val="1382712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7074-538C-E695-4348-65AC1D13AF5C}"/>
              </a:ext>
            </a:extLst>
          </p:cNvPr>
          <p:cNvSpPr>
            <a:spLocks noGrp="1"/>
          </p:cNvSpPr>
          <p:nvPr>
            <p:ph type="title"/>
          </p:nvPr>
        </p:nvSpPr>
        <p:spPr>
          <a:xfrm>
            <a:off x="913774" y="-122750"/>
            <a:ext cx="10364451" cy="1596177"/>
          </a:xfrm>
        </p:spPr>
        <p:txBody>
          <a:bodyPr/>
          <a:lstStyle/>
          <a:p>
            <a:r>
              <a:rPr lang="en-LK" b="1" dirty="0"/>
              <a:t>CD at colonoscopy</a:t>
            </a:r>
          </a:p>
        </p:txBody>
      </p:sp>
      <p:sp>
        <p:nvSpPr>
          <p:cNvPr id="3" name="Content Placeholder 2">
            <a:extLst>
              <a:ext uri="{FF2B5EF4-FFF2-40B4-BE49-F238E27FC236}">
                <a16:creationId xmlns:a16="http://schemas.microsoft.com/office/drawing/2014/main" id="{6E2AE7E6-AC23-8499-A4D7-421C6A3F81EC}"/>
              </a:ext>
            </a:extLst>
          </p:cNvPr>
          <p:cNvSpPr>
            <a:spLocks noGrp="1"/>
          </p:cNvSpPr>
          <p:nvPr>
            <p:ph sz="half" idx="1"/>
          </p:nvPr>
        </p:nvSpPr>
        <p:spPr/>
        <p:txBody>
          <a:bodyPr/>
          <a:lstStyle/>
          <a:p>
            <a:pPr marL="0" indent="0">
              <a:buNone/>
            </a:pPr>
            <a:r>
              <a:rPr lang="en-LK" dirty="0"/>
              <a:t>A- Cobblesoning</a:t>
            </a:r>
          </a:p>
          <a:p>
            <a:pPr marL="0" indent="0">
              <a:buNone/>
            </a:pPr>
            <a:r>
              <a:rPr lang="en-LK" dirty="0"/>
              <a:t>B- Longitudinal ulcer</a:t>
            </a:r>
          </a:p>
          <a:p>
            <a:pPr marL="0" indent="0">
              <a:buNone/>
            </a:pPr>
            <a:r>
              <a:rPr lang="en-LK" dirty="0"/>
              <a:t>C- Mucosal healing with scar from </a:t>
            </a:r>
          </a:p>
          <a:p>
            <a:pPr marL="0" indent="0">
              <a:buNone/>
            </a:pPr>
            <a:r>
              <a:rPr lang="en-LK" dirty="0"/>
              <a:t>     longitudinal ulcer</a:t>
            </a:r>
          </a:p>
        </p:txBody>
      </p:sp>
      <p:pic>
        <p:nvPicPr>
          <p:cNvPr id="5" name="Content Placeholder 4">
            <a:extLst>
              <a:ext uri="{FF2B5EF4-FFF2-40B4-BE49-F238E27FC236}">
                <a16:creationId xmlns:a16="http://schemas.microsoft.com/office/drawing/2014/main" id="{17D2C7CD-6C3C-0475-D3DD-9EF3776AAAAD}"/>
              </a:ext>
            </a:extLst>
          </p:cNvPr>
          <p:cNvPicPr>
            <a:picLocks noGrp="1" noChangeAspect="1"/>
          </p:cNvPicPr>
          <p:nvPr>
            <p:ph sz="half" idx="2"/>
          </p:nvPr>
        </p:nvPicPr>
        <p:blipFill>
          <a:blip r:embed="rId2"/>
          <a:stretch>
            <a:fillRect/>
          </a:stretch>
        </p:blipFill>
        <p:spPr>
          <a:xfrm>
            <a:off x="5939678" y="1121229"/>
            <a:ext cx="6171677" cy="5371646"/>
          </a:xfrm>
          <a:prstGeom prst="rect">
            <a:avLst/>
          </a:prstGeom>
        </p:spPr>
      </p:pic>
    </p:spTree>
    <p:extLst>
      <p:ext uri="{BB962C8B-B14F-4D97-AF65-F5344CB8AC3E}">
        <p14:creationId xmlns:p14="http://schemas.microsoft.com/office/powerpoint/2010/main" val="4190708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C3A0B-2CCE-64CD-B0C7-6947B9B9EDE7}"/>
              </a:ext>
            </a:extLst>
          </p:cNvPr>
          <p:cNvSpPr>
            <a:spLocks noGrp="1"/>
          </p:cNvSpPr>
          <p:nvPr>
            <p:ph type="title"/>
          </p:nvPr>
        </p:nvSpPr>
        <p:spPr>
          <a:xfrm>
            <a:off x="152400" y="141730"/>
            <a:ext cx="10515600" cy="1325563"/>
          </a:xfrm>
        </p:spPr>
        <p:txBody>
          <a:bodyPr/>
          <a:lstStyle/>
          <a:p>
            <a:r>
              <a:rPr lang="en-LK" b="1" dirty="0"/>
              <a:t>Imaging -   </a:t>
            </a:r>
            <a:r>
              <a:rPr lang="en-LK" sz="3600" b="1" dirty="0"/>
              <a:t>MR Enterography</a:t>
            </a:r>
            <a:br>
              <a:rPr lang="en-LK" dirty="0"/>
            </a:br>
            <a:endParaRPr lang="en-LK" b="1" dirty="0"/>
          </a:p>
        </p:txBody>
      </p:sp>
      <p:sp>
        <p:nvSpPr>
          <p:cNvPr id="3" name="Content Placeholder 2">
            <a:extLst>
              <a:ext uri="{FF2B5EF4-FFF2-40B4-BE49-F238E27FC236}">
                <a16:creationId xmlns:a16="http://schemas.microsoft.com/office/drawing/2014/main" id="{4E44A16B-6595-442B-0BE6-44837D61127F}"/>
              </a:ext>
            </a:extLst>
          </p:cNvPr>
          <p:cNvSpPr>
            <a:spLocks noGrp="1"/>
          </p:cNvSpPr>
          <p:nvPr>
            <p:ph idx="1"/>
          </p:nvPr>
        </p:nvSpPr>
        <p:spPr>
          <a:xfrm>
            <a:off x="293915" y="1467293"/>
            <a:ext cx="5500830" cy="5466907"/>
          </a:xfrm>
        </p:spPr>
        <p:txBody>
          <a:bodyPr>
            <a:normAutofit/>
          </a:bodyPr>
          <a:lstStyle/>
          <a:p>
            <a:pPr>
              <a:buFont typeface="Wingdings" pitchFamily="2" charset="2"/>
              <a:buChar char="Ø"/>
            </a:pPr>
            <a:r>
              <a:rPr lang="en-LK" dirty="0"/>
              <a:t> Imaging modality of choice in </a:t>
            </a:r>
          </a:p>
          <a:p>
            <a:pPr marL="0" indent="0">
              <a:buNone/>
            </a:pPr>
            <a:r>
              <a:rPr lang="en-LK" dirty="0"/>
              <a:t>    paediatric IBD diagnosis.</a:t>
            </a:r>
          </a:p>
          <a:p>
            <a:pPr marL="0" indent="0">
              <a:buNone/>
            </a:pPr>
            <a:endParaRPr lang="en-LK" dirty="0"/>
          </a:p>
          <a:p>
            <a:pPr>
              <a:buFont typeface="Wingdings" pitchFamily="2" charset="2"/>
              <a:buChar char="Ø"/>
            </a:pPr>
            <a:r>
              <a:rPr lang="en-LK" dirty="0"/>
              <a:t> may detect inflammatory changes  </a:t>
            </a:r>
          </a:p>
          <a:p>
            <a:pPr marL="0" indent="0">
              <a:buNone/>
            </a:pPr>
            <a:r>
              <a:rPr lang="en-LK" dirty="0"/>
              <a:t>     in the small intestinal wall and  </a:t>
            </a:r>
          </a:p>
          <a:p>
            <a:pPr marL="0" indent="0">
              <a:buNone/>
            </a:pPr>
            <a:r>
              <a:rPr lang="en-LK" dirty="0"/>
              <a:t>     identify disease complications </a:t>
            </a:r>
          </a:p>
          <a:p>
            <a:pPr marL="0" indent="0">
              <a:buNone/>
            </a:pPr>
            <a:r>
              <a:rPr lang="en-LK" dirty="0"/>
              <a:t>     (fistulae, abscesses, stenosis).</a:t>
            </a:r>
          </a:p>
          <a:p>
            <a:pPr marL="0" indent="0">
              <a:buNone/>
            </a:pPr>
            <a:endParaRPr lang="en-LK" dirty="0"/>
          </a:p>
          <a:p>
            <a:pPr>
              <a:buFont typeface="Wingdings" pitchFamily="2" charset="2"/>
              <a:buChar char="Ø"/>
            </a:pPr>
            <a:r>
              <a:rPr lang="en-LK" dirty="0"/>
              <a:t> preferred over CT due to lack of </a:t>
            </a:r>
          </a:p>
          <a:p>
            <a:pPr marL="0" indent="0">
              <a:buNone/>
            </a:pPr>
            <a:r>
              <a:rPr lang="en-LK" dirty="0"/>
              <a:t>     radiation and high accuracy.</a:t>
            </a:r>
          </a:p>
          <a:p>
            <a:endParaRPr lang="en-LK" dirty="0"/>
          </a:p>
        </p:txBody>
      </p:sp>
      <p:pic>
        <p:nvPicPr>
          <p:cNvPr id="1028" name="Picture 4" descr="Magnetic resonance enterography in Crohn's disease: A guide to common  imaging manifestations for the IBD physician - ScienceDirect">
            <a:extLst>
              <a:ext uri="{FF2B5EF4-FFF2-40B4-BE49-F238E27FC236}">
                <a16:creationId xmlns:a16="http://schemas.microsoft.com/office/drawing/2014/main" id="{FC7BE4D6-C597-5E53-1B76-DC09E97EB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744" y="1467293"/>
            <a:ext cx="6562803" cy="436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67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2784-0D8A-EAC3-1E7F-DFD02C14174F}"/>
              </a:ext>
            </a:extLst>
          </p:cNvPr>
          <p:cNvSpPr>
            <a:spLocks noGrp="1"/>
          </p:cNvSpPr>
          <p:nvPr>
            <p:ph type="title"/>
          </p:nvPr>
        </p:nvSpPr>
        <p:spPr/>
        <p:txBody>
          <a:bodyPr/>
          <a:lstStyle/>
          <a:p>
            <a:r>
              <a:rPr lang="en-LK" b="1" dirty="0"/>
              <a:t>Imaging- </a:t>
            </a:r>
            <a:r>
              <a:rPr lang="en-LK" sz="3600" b="1" dirty="0"/>
              <a:t>Wireless Capsular Endoscopy (WCE)</a:t>
            </a:r>
          </a:p>
        </p:txBody>
      </p:sp>
      <p:sp>
        <p:nvSpPr>
          <p:cNvPr id="3" name="Content Placeholder 2">
            <a:extLst>
              <a:ext uri="{FF2B5EF4-FFF2-40B4-BE49-F238E27FC236}">
                <a16:creationId xmlns:a16="http://schemas.microsoft.com/office/drawing/2014/main" id="{649232B8-6FEC-8AA2-3B2B-F725594AB472}"/>
              </a:ext>
            </a:extLst>
          </p:cNvPr>
          <p:cNvSpPr>
            <a:spLocks noGrp="1"/>
          </p:cNvSpPr>
          <p:nvPr>
            <p:ph sz="half" idx="1"/>
          </p:nvPr>
        </p:nvSpPr>
        <p:spPr>
          <a:xfrm>
            <a:off x="217715" y="1873931"/>
            <a:ext cx="5181600" cy="4351338"/>
          </a:xfrm>
        </p:spPr>
        <p:txBody>
          <a:bodyPr/>
          <a:lstStyle/>
          <a:p>
            <a:pPr>
              <a:buFont typeface="Wingdings" pitchFamily="2" charset="2"/>
              <a:buChar char="Ø"/>
            </a:pPr>
            <a:r>
              <a:rPr lang="en-LK" dirty="0"/>
              <a:t>Useful to identify small bowel mucosal lesions in children suspected CD, in whom conventional endoscopy and imaging tools have been non-diagnostic.</a:t>
            </a:r>
          </a:p>
          <a:p>
            <a:pPr marL="0" indent="0">
              <a:buNone/>
            </a:pPr>
            <a:endParaRPr lang="en-LK" dirty="0"/>
          </a:p>
          <a:p>
            <a:pPr>
              <a:buFont typeface="Wingdings" pitchFamily="2" charset="2"/>
              <a:buChar char="Ø"/>
            </a:pPr>
            <a:r>
              <a:rPr lang="en-LK" dirty="0"/>
              <a:t>Normal WCE has a very high negative predictive value</a:t>
            </a:r>
          </a:p>
        </p:txBody>
      </p:sp>
      <p:pic>
        <p:nvPicPr>
          <p:cNvPr id="2050" name="Picture 2" descr="Figure 1 from Wireless Capsule Endoscopy in Pediatric Gastrointestinal  Diseases | Semantic Scholar">
            <a:extLst>
              <a:ext uri="{FF2B5EF4-FFF2-40B4-BE49-F238E27FC236}">
                <a16:creationId xmlns:a16="http://schemas.microsoft.com/office/drawing/2014/main" id="{0A01BEAB-260C-605C-2999-10F06F57E31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72200" y="2496407"/>
            <a:ext cx="5181600" cy="300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491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8FD1-49FA-4786-B354-AAA803C0DCA9}"/>
              </a:ext>
            </a:extLst>
          </p:cNvPr>
          <p:cNvSpPr>
            <a:spLocks noGrp="1"/>
          </p:cNvSpPr>
          <p:nvPr>
            <p:ph type="title"/>
          </p:nvPr>
        </p:nvSpPr>
        <p:spPr>
          <a:xfrm>
            <a:off x="838200" y="365126"/>
            <a:ext cx="10515600" cy="966525"/>
          </a:xfrm>
        </p:spPr>
        <p:txBody>
          <a:bodyPr/>
          <a:lstStyle/>
          <a:p>
            <a:r>
              <a:rPr lang="en-US" b="1" dirty="0"/>
              <a:t>Additional Tests for VEOIBD</a:t>
            </a:r>
          </a:p>
        </p:txBody>
      </p:sp>
      <p:pic>
        <p:nvPicPr>
          <p:cNvPr id="4" name="Content Placeholder 3">
            <a:extLst>
              <a:ext uri="{FF2B5EF4-FFF2-40B4-BE49-F238E27FC236}">
                <a16:creationId xmlns:a16="http://schemas.microsoft.com/office/drawing/2014/main" id="{65D2A41E-580B-45A3-A0E2-6528B233C7E6}"/>
              </a:ext>
            </a:extLst>
          </p:cNvPr>
          <p:cNvPicPr>
            <a:picLocks noGrp="1" noChangeAspect="1"/>
          </p:cNvPicPr>
          <p:nvPr>
            <p:ph idx="1"/>
          </p:nvPr>
        </p:nvPicPr>
        <p:blipFill rotWithShape="1">
          <a:blip r:embed="rId2"/>
          <a:srcRect l="9538" t="44272" r="53108" b="19741"/>
          <a:stretch/>
        </p:blipFill>
        <p:spPr>
          <a:xfrm>
            <a:off x="1308716" y="1690688"/>
            <a:ext cx="8847339" cy="4794504"/>
          </a:xfrm>
          <a:prstGeom prst="rect">
            <a:avLst/>
          </a:prstGeom>
        </p:spPr>
      </p:pic>
    </p:spTree>
    <p:extLst>
      <p:ext uri="{BB962C8B-B14F-4D97-AF65-F5344CB8AC3E}">
        <p14:creationId xmlns:p14="http://schemas.microsoft.com/office/powerpoint/2010/main" val="1388002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doscopic and histological findings in childhood inflammatory bowel disease">
            <a:extLst>
              <a:ext uri="{FF2B5EF4-FFF2-40B4-BE49-F238E27FC236}">
                <a16:creationId xmlns:a16="http://schemas.microsoft.com/office/drawing/2014/main" id="{CAE8068E-7741-2E48-BD1D-E9312C1AE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086" y="0"/>
            <a:ext cx="98951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864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15FF-0E99-418E-BB0E-225D94FFD303}"/>
              </a:ext>
            </a:extLst>
          </p:cNvPr>
          <p:cNvSpPr>
            <a:spLocks noGrp="1"/>
          </p:cNvSpPr>
          <p:nvPr>
            <p:ph type="title"/>
          </p:nvPr>
        </p:nvSpPr>
        <p:spPr>
          <a:xfrm>
            <a:off x="278907" y="131763"/>
            <a:ext cx="10515600" cy="549275"/>
          </a:xfrm>
        </p:spPr>
        <p:txBody>
          <a:bodyPr>
            <a:normAutofit fontScale="90000"/>
          </a:bodyPr>
          <a:lstStyle/>
          <a:p>
            <a:r>
              <a:rPr lang="en-US" b="1" dirty="0"/>
              <a:t>Diagnostic Workup (Revised Porto Criteria 2014)</a:t>
            </a:r>
          </a:p>
        </p:txBody>
      </p:sp>
      <p:pic>
        <p:nvPicPr>
          <p:cNvPr id="4" name="Content Placeholder 3">
            <a:extLst>
              <a:ext uri="{FF2B5EF4-FFF2-40B4-BE49-F238E27FC236}">
                <a16:creationId xmlns:a16="http://schemas.microsoft.com/office/drawing/2014/main" id="{6F38A9B2-0340-4E1A-982A-CE0B432B9AB9}"/>
              </a:ext>
            </a:extLst>
          </p:cNvPr>
          <p:cNvPicPr>
            <a:picLocks noGrp="1" noChangeAspect="1"/>
          </p:cNvPicPr>
          <p:nvPr>
            <p:ph idx="1"/>
          </p:nvPr>
        </p:nvPicPr>
        <p:blipFill rotWithShape="1">
          <a:blip r:embed="rId2"/>
          <a:srcRect l="24175" t="25370" r="25801" b="17541"/>
          <a:stretch/>
        </p:blipFill>
        <p:spPr>
          <a:xfrm>
            <a:off x="834986" y="825628"/>
            <a:ext cx="9959524" cy="5987185"/>
          </a:xfrm>
          <a:prstGeom prst="rect">
            <a:avLst/>
          </a:prstGeom>
          <a:ln w="28575">
            <a:solidFill>
              <a:schemeClr val="tx1"/>
            </a:solidFill>
          </a:ln>
        </p:spPr>
      </p:pic>
    </p:spTree>
    <p:extLst>
      <p:ext uri="{BB962C8B-B14F-4D97-AF65-F5344CB8AC3E}">
        <p14:creationId xmlns:p14="http://schemas.microsoft.com/office/powerpoint/2010/main" val="834071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9D34-92DC-0F4D-A05E-9835ADFF2335}"/>
              </a:ext>
            </a:extLst>
          </p:cNvPr>
          <p:cNvSpPr>
            <a:spLocks noGrp="1"/>
          </p:cNvSpPr>
          <p:nvPr>
            <p:ph type="title"/>
          </p:nvPr>
        </p:nvSpPr>
        <p:spPr/>
        <p:txBody>
          <a:bodyPr/>
          <a:lstStyle/>
          <a:p>
            <a:r>
              <a:rPr lang="en-US" b="1" dirty="0"/>
              <a:t>Management of IBD</a:t>
            </a:r>
          </a:p>
        </p:txBody>
      </p:sp>
      <p:sp>
        <p:nvSpPr>
          <p:cNvPr id="3" name="Text Placeholder 2">
            <a:extLst>
              <a:ext uri="{FF2B5EF4-FFF2-40B4-BE49-F238E27FC236}">
                <a16:creationId xmlns:a16="http://schemas.microsoft.com/office/drawing/2014/main" id="{39FA8B71-A322-DE4F-A331-C52BCB526253}"/>
              </a:ext>
            </a:extLst>
          </p:cNvPr>
          <p:cNvSpPr>
            <a:spLocks noGrp="1"/>
          </p:cNvSpPr>
          <p:nvPr>
            <p:ph type="body" idx="1"/>
          </p:nvPr>
        </p:nvSpPr>
        <p:spPr/>
        <p:txBody>
          <a:bodyPr/>
          <a:lstStyle/>
          <a:p>
            <a:r>
              <a:rPr lang="en-US" b="1" dirty="0"/>
              <a:t>Medical management</a:t>
            </a:r>
          </a:p>
        </p:txBody>
      </p:sp>
    </p:spTree>
    <p:extLst>
      <p:ext uri="{BB962C8B-B14F-4D97-AF65-F5344CB8AC3E}">
        <p14:creationId xmlns:p14="http://schemas.microsoft.com/office/powerpoint/2010/main" val="4212222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0DFD-3A76-45D6-86DA-0462EBA26B9F}"/>
              </a:ext>
            </a:extLst>
          </p:cNvPr>
          <p:cNvSpPr>
            <a:spLocks noGrp="1"/>
          </p:cNvSpPr>
          <p:nvPr>
            <p:ph type="title"/>
          </p:nvPr>
        </p:nvSpPr>
        <p:spPr/>
        <p:txBody>
          <a:bodyPr/>
          <a:lstStyle/>
          <a:p>
            <a:r>
              <a:rPr lang="en-US" b="1" dirty="0"/>
              <a:t>Aims of Management</a:t>
            </a:r>
          </a:p>
        </p:txBody>
      </p:sp>
      <p:sp>
        <p:nvSpPr>
          <p:cNvPr id="3" name="Content Placeholder 2">
            <a:extLst>
              <a:ext uri="{FF2B5EF4-FFF2-40B4-BE49-F238E27FC236}">
                <a16:creationId xmlns:a16="http://schemas.microsoft.com/office/drawing/2014/main" id="{19A87BAC-9527-4B57-858F-CA434684EFFC}"/>
              </a:ext>
            </a:extLst>
          </p:cNvPr>
          <p:cNvSpPr>
            <a:spLocks noGrp="1"/>
          </p:cNvSpPr>
          <p:nvPr>
            <p:ph idx="1"/>
          </p:nvPr>
        </p:nvSpPr>
        <p:spPr>
          <a:xfrm>
            <a:off x="1424127" y="2033619"/>
            <a:ext cx="7666608" cy="2790763"/>
          </a:xfrm>
          <a:ln w="28575">
            <a:solidFill>
              <a:schemeClr val="tx1"/>
            </a:solidFill>
          </a:ln>
        </p:spPr>
        <p:txBody>
          <a:bodyPr/>
          <a:lstStyle/>
          <a:p>
            <a:r>
              <a:rPr lang="en-US" dirty="0"/>
              <a:t>Deep mucosal healing</a:t>
            </a:r>
          </a:p>
          <a:p>
            <a:r>
              <a:rPr lang="en-US" dirty="0"/>
              <a:t>Achieve long lasting remission</a:t>
            </a:r>
          </a:p>
          <a:p>
            <a:r>
              <a:rPr lang="en-US" dirty="0"/>
              <a:t>Optimize growth</a:t>
            </a:r>
          </a:p>
          <a:p>
            <a:r>
              <a:rPr lang="en-US" dirty="0"/>
              <a:t>Improve health related quality of life</a:t>
            </a:r>
          </a:p>
          <a:p>
            <a:r>
              <a:rPr lang="en-US" dirty="0"/>
              <a:t>Maintain optimal bone density</a:t>
            </a:r>
          </a:p>
        </p:txBody>
      </p:sp>
    </p:spTree>
    <p:extLst>
      <p:ext uri="{BB962C8B-B14F-4D97-AF65-F5344CB8AC3E}">
        <p14:creationId xmlns:p14="http://schemas.microsoft.com/office/powerpoint/2010/main" val="3420264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BC8AAC-A62D-1967-E6C7-4D0369F43FEF}"/>
              </a:ext>
            </a:extLst>
          </p:cNvPr>
          <p:cNvPicPr>
            <a:picLocks noChangeAspect="1"/>
          </p:cNvPicPr>
          <p:nvPr/>
        </p:nvPicPr>
        <p:blipFill>
          <a:blip r:embed="rId2"/>
          <a:stretch>
            <a:fillRect/>
          </a:stretch>
        </p:blipFill>
        <p:spPr>
          <a:xfrm>
            <a:off x="3426473" y="0"/>
            <a:ext cx="5339053" cy="6858000"/>
          </a:xfrm>
          <a:prstGeom prst="rect">
            <a:avLst/>
          </a:prstGeom>
        </p:spPr>
      </p:pic>
      <p:sp>
        <p:nvSpPr>
          <p:cNvPr id="2" name="Title 1">
            <a:extLst>
              <a:ext uri="{FF2B5EF4-FFF2-40B4-BE49-F238E27FC236}">
                <a16:creationId xmlns:a16="http://schemas.microsoft.com/office/drawing/2014/main" id="{B2692BA4-137C-968F-B65A-E07CC44FB72A}"/>
              </a:ext>
            </a:extLst>
          </p:cNvPr>
          <p:cNvSpPr>
            <a:spLocks noGrp="1"/>
          </p:cNvSpPr>
          <p:nvPr>
            <p:ph type="title"/>
          </p:nvPr>
        </p:nvSpPr>
        <p:spPr/>
        <p:txBody>
          <a:bodyPr/>
          <a:lstStyle/>
          <a:p>
            <a:endParaRPr lang="en-LK" dirty="0"/>
          </a:p>
        </p:txBody>
      </p:sp>
      <p:sp>
        <p:nvSpPr>
          <p:cNvPr id="4" name="Content Placeholder 3">
            <a:extLst>
              <a:ext uri="{FF2B5EF4-FFF2-40B4-BE49-F238E27FC236}">
                <a16:creationId xmlns:a16="http://schemas.microsoft.com/office/drawing/2014/main" id="{5EB41FF8-FA2C-B772-9C1A-482C89BC17F7}"/>
              </a:ext>
            </a:extLst>
          </p:cNvPr>
          <p:cNvSpPr>
            <a:spLocks noGrp="1"/>
          </p:cNvSpPr>
          <p:nvPr>
            <p:ph idx="1"/>
          </p:nvPr>
        </p:nvSpPr>
        <p:spPr/>
        <p:txBody>
          <a:bodyPr/>
          <a:lstStyle/>
          <a:p>
            <a:pPr marL="0" indent="0">
              <a:buNone/>
            </a:pPr>
            <a:endParaRPr lang="en-LK" dirty="0"/>
          </a:p>
        </p:txBody>
      </p:sp>
    </p:spTree>
    <p:extLst>
      <p:ext uri="{BB962C8B-B14F-4D97-AF65-F5344CB8AC3E}">
        <p14:creationId xmlns:p14="http://schemas.microsoft.com/office/powerpoint/2010/main" val="293771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BF1C-AC45-911B-230B-FD9B002B7968}"/>
              </a:ext>
            </a:extLst>
          </p:cNvPr>
          <p:cNvSpPr>
            <a:spLocks noGrp="1"/>
          </p:cNvSpPr>
          <p:nvPr>
            <p:ph type="title"/>
          </p:nvPr>
        </p:nvSpPr>
        <p:spPr/>
        <p:txBody>
          <a:bodyPr/>
          <a:lstStyle/>
          <a:p>
            <a:endParaRPr lang="en-LK" dirty="0"/>
          </a:p>
        </p:txBody>
      </p:sp>
      <p:pic>
        <p:nvPicPr>
          <p:cNvPr id="4" name="Content Placeholder 3">
            <a:extLst>
              <a:ext uri="{FF2B5EF4-FFF2-40B4-BE49-F238E27FC236}">
                <a16:creationId xmlns:a16="http://schemas.microsoft.com/office/drawing/2014/main" id="{B8AB030E-A0BC-E25F-8B5A-13F16A0AECAF}"/>
              </a:ext>
            </a:extLst>
          </p:cNvPr>
          <p:cNvPicPr>
            <a:picLocks noGrp="1" noChangeAspect="1"/>
          </p:cNvPicPr>
          <p:nvPr>
            <p:ph idx="1"/>
          </p:nvPr>
        </p:nvPicPr>
        <p:blipFill>
          <a:blip r:embed="rId2"/>
          <a:stretch>
            <a:fillRect/>
          </a:stretch>
        </p:blipFill>
        <p:spPr>
          <a:xfrm>
            <a:off x="1340129" y="871538"/>
            <a:ext cx="10153687" cy="5391150"/>
          </a:xfrm>
          <a:prstGeom prst="rect">
            <a:avLst/>
          </a:prstGeom>
        </p:spPr>
      </p:pic>
    </p:spTree>
    <p:extLst>
      <p:ext uri="{BB962C8B-B14F-4D97-AF65-F5344CB8AC3E}">
        <p14:creationId xmlns:p14="http://schemas.microsoft.com/office/powerpoint/2010/main" val="4213716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197B-EC2B-BBCC-CEDE-EFBABB18E62D}"/>
              </a:ext>
            </a:extLst>
          </p:cNvPr>
          <p:cNvSpPr>
            <a:spLocks noGrp="1"/>
          </p:cNvSpPr>
          <p:nvPr>
            <p:ph type="title"/>
          </p:nvPr>
        </p:nvSpPr>
        <p:spPr/>
        <p:txBody>
          <a:bodyPr/>
          <a:lstStyle/>
          <a:p>
            <a:endParaRPr lang="en-LK"/>
          </a:p>
        </p:txBody>
      </p:sp>
      <p:pic>
        <p:nvPicPr>
          <p:cNvPr id="4" name="Content Placeholder 3">
            <a:extLst>
              <a:ext uri="{FF2B5EF4-FFF2-40B4-BE49-F238E27FC236}">
                <a16:creationId xmlns:a16="http://schemas.microsoft.com/office/drawing/2014/main" id="{F82E16D2-C446-65BB-B99D-AF4CBC8AC56E}"/>
              </a:ext>
            </a:extLst>
          </p:cNvPr>
          <p:cNvPicPr>
            <a:picLocks noGrp="1" noChangeAspect="1"/>
          </p:cNvPicPr>
          <p:nvPr>
            <p:ph idx="1"/>
          </p:nvPr>
        </p:nvPicPr>
        <p:blipFill>
          <a:blip r:embed="rId2"/>
          <a:stretch>
            <a:fillRect/>
          </a:stretch>
        </p:blipFill>
        <p:spPr>
          <a:xfrm>
            <a:off x="2671763" y="262586"/>
            <a:ext cx="6029325" cy="6583040"/>
          </a:xfrm>
          <a:prstGeom prst="rect">
            <a:avLst/>
          </a:prstGeom>
        </p:spPr>
      </p:pic>
    </p:spTree>
    <p:extLst>
      <p:ext uri="{BB962C8B-B14F-4D97-AF65-F5344CB8AC3E}">
        <p14:creationId xmlns:p14="http://schemas.microsoft.com/office/powerpoint/2010/main" val="1827883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2BEB-AE69-9E67-1AAE-150DCE20D779}"/>
              </a:ext>
            </a:extLst>
          </p:cNvPr>
          <p:cNvSpPr>
            <a:spLocks noGrp="1"/>
          </p:cNvSpPr>
          <p:nvPr>
            <p:ph type="title"/>
          </p:nvPr>
        </p:nvSpPr>
        <p:spPr>
          <a:xfrm>
            <a:off x="0" y="2422524"/>
            <a:ext cx="5386388" cy="1325563"/>
          </a:xfrm>
        </p:spPr>
        <p:txBody>
          <a:bodyPr>
            <a:normAutofit fontScale="90000"/>
          </a:bodyPr>
          <a:lstStyle/>
          <a:p>
            <a:r>
              <a:rPr lang="en-US" altLang="en-US" sz="4000" b="1" dirty="0">
                <a:solidFill>
                  <a:srgbClr val="002B5C"/>
                </a:solidFill>
                <a:latin typeface="+mn-lt"/>
                <a:ea typeface="Lato" panose="020F0502020204030203" pitchFamily="34" charset="0"/>
                <a:cs typeface="Lato" panose="020F0502020204030203" pitchFamily="34" charset="0"/>
              </a:rPr>
              <a:t>British Society of </a:t>
            </a:r>
            <a:r>
              <a:rPr lang="en-US" altLang="en-US" sz="4000" b="1" dirty="0" err="1">
                <a:solidFill>
                  <a:srgbClr val="002B5C"/>
                </a:solidFill>
                <a:latin typeface="+mn-lt"/>
                <a:ea typeface="Lato" panose="020F0502020204030203" pitchFamily="34" charset="0"/>
                <a:cs typeface="Lato" panose="020F0502020204030203" pitchFamily="34" charset="0"/>
              </a:rPr>
              <a:t>Paediatric</a:t>
            </a:r>
            <a:r>
              <a:rPr lang="en-US" altLang="en-US" sz="4000" b="1" dirty="0">
                <a:solidFill>
                  <a:srgbClr val="002B5C"/>
                </a:solidFill>
                <a:latin typeface="+mn-lt"/>
                <a:ea typeface="Lato" panose="020F0502020204030203" pitchFamily="34" charset="0"/>
                <a:cs typeface="Lato" panose="020F0502020204030203" pitchFamily="34" charset="0"/>
              </a:rPr>
              <a:t> Gastroenterology, Hepatology and Nutrition (BSPGHAN) Guidelines on IBD</a:t>
            </a:r>
            <a:br>
              <a:rPr lang="en-US" altLang="en-US" b="1" kern="0" dirty="0">
                <a:solidFill>
                  <a:srgbClr val="002B5C"/>
                </a:solidFill>
                <a:latin typeface="Lato" panose="020F0502020204030203" pitchFamily="34" charset="0"/>
                <a:ea typeface="Lato" panose="020F0502020204030203" pitchFamily="34" charset="0"/>
                <a:cs typeface="Lato" panose="020F0502020204030203" pitchFamily="34" charset="0"/>
              </a:rPr>
            </a:br>
            <a:endParaRPr lang="en-LK" dirty="0"/>
          </a:p>
        </p:txBody>
      </p:sp>
      <p:pic>
        <p:nvPicPr>
          <p:cNvPr id="4" name="Content Placeholder 3">
            <a:extLst>
              <a:ext uri="{FF2B5EF4-FFF2-40B4-BE49-F238E27FC236}">
                <a16:creationId xmlns:a16="http://schemas.microsoft.com/office/drawing/2014/main" id="{334D3341-E942-AB28-EE1F-14F973715977}"/>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539016" y="-27045"/>
            <a:ext cx="6419621" cy="6885045"/>
          </a:xfrm>
          <a:prstGeom prst="rect">
            <a:avLst/>
          </a:prstGeom>
        </p:spPr>
      </p:pic>
    </p:spTree>
    <p:extLst>
      <p:ext uri="{BB962C8B-B14F-4D97-AF65-F5344CB8AC3E}">
        <p14:creationId xmlns:p14="http://schemas.microsoft.com/office/powerpoint/2010/main" val="5284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194A-D15A-4807-9A31-894C2F969871}"/>
              </a:ext>
            </a:extLst>
          </p:cNvPr>
          <p:cNvSpPr>
            <a:spLocks noGrp="1"/>
          </p:cNvSpPr>
          <p:nvPr>
            <p:ph type="title"/>
          </p:nvPr>
        </p:nvSpPr>
        <p:spPr>
          <a:xfrm>
            <a:off x="838200" y="365125"/>
            <a:ext cx="10515600" cy="975403"/>
          </a:xfrm>
        </p:spPr>
        <p:txBody>
          <a:bodyPr/>
          <a:lstStyle/>
          <a:p>
            <a:r>
              <a:rPr lang="en-US" b="1" dirty="0"/>
              <a:t>Steroids for Remission Induction</a:t>
            </a:r>
          </a:p>
        </p:txBody>
      </p:sp>
      <p:sp>
        <p:nvSpPr>
          <p:cNvPr id="3" name="Content Placeholder 2">
            <a:extLst>
              <a:ext uri="{FF2B5EF4-FFF2-40B4-BE49-F238E27FC236}">
                <a16:creationId xmlns:a16="http://schemas.microsoft.com/office/drawing/2014/main" id="{66F373E9-5B22-4DDC-B50E-D8AA5FE29A71}"/>
              </a:ext>
            </a:extLst>
          </p:cNvPr>
          <p:cNvSpPr>
            <a:spLocks noGrp="1"/>
          </p:cNvSpPr>
          <p:nvPr>
            <p:ph idx="1"/>
          </p:nvPr>
        </p:nvSpPr>
        <p:spPr>
          <a:xfrm>
            <a:off x="838200" y="1825625"/>
            <a:ext cx="10515600" cy="3838328"/>
          </a:xfrm>
        </p:spPr>
        <p:txBody>
          <a:bodyPr/>
          <a:lstStyle/>
          <a:p>
            <a:r>
              <a:rPr lang="en-US" dirty="0"/>
              <a:t>Steroids are indicated in remission induction for moderate to severe disease when EEN is not available or not tolerated</a:t>
            </a:r>
          </a:p>
          <a:p>
            <a:r>
              <a:rPr lang="en-US" dirty="0" err="1"/>
              <a:t>Predinisolone</a:t>
            </a:r>
            <a:r>
              <a:rPr lang="en-US" dirty="0"/>
              <a:t> is the drug of choice</a:t>
            </a:r>
          </a:p>
          <a:p>
            <a:r>
              <a:rPr lang="en-US" dirty="0"/>
              <a:t>Dosage is 1mg/kg or 40 mg/day maximum </a:t>
            </a:r>
          </a:p>
          <a:p>
            <a:r>
              <a:rPr lang="en-US" dirty="0"/>
              <a:t>May increase up to 60 mg/day when the response is unsatisfactory</a:t>
            </a:r>
          </a:p>
          <a:p>
            <a:r>
              <a:rPr lang="en-US" dirty="0"/>
              <a:t>Intravenous steroids are recommended when oral steroids failure</a:t>
            </a:r>
          </a:p>
          <a:p>
            <a:r>
              <a:rPr lang="en-US" dirty="0"/>
              <a:t>Gradually tail off</a:t>
            </a:r>
          </a:p>
          <a:p>
            <a:endParaRPr lang="en-US" dirty="0"/>
          </a:p>
          <a:p>
            <a:endParaRPr lang="en-US" dirty="0"/>
          </a:p>
        </p:txBody>
      </p:sp>
    </p:spTree>
    <p:extLst>
      <p:ext uri="{BB962C8B-B14F-4D97-AF65-F5344CB8AC3E}">
        <p14:creationId xmlns:p14="http://schemas.microsoft.com/office/powerpoint/2010/main" val="3490501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C25FA-4535-23A9-FDE1-9B3B97FA541E}"/>
              </a:ext>
            </a:extLst>
          </p:cNvPr>
          <p:cNvSpPr>
            <a:spLocks noGrp="1"/>
          </p:cNvSpPr>
          <p:nvPr>
            <p:ph type="title"/>
          </p:nvPr>
        </p:nvSpPr>
        <p:spPr/>
        <p:txBody>
          <a:bodyPr/>
          <a:lstStyle/>
          <a:p>
            <a:endParaRPr lang="en-LK"/>
          </a:p>
        </p:txBody>
      </p:sp>
      <p:pic>
        <p:nvPicPr>
          <p:cNvPr id="4" name="Content Placeholder 3">
            <a:extLst>
              <a:ext uri="{FF2B5EF4-FFF2-40B4-BE49-F238E27FC236}">
                <a16:creationId xmlns:a16="http://schemas.microsoft.com/office/drawing/2014/main" id="{74E5ADB2-AD72-F8B1-0D9F-0F3C9855B5DE}"/>
              </a:ext>
            </a:extLst>
          </p:cNvPr>
          <p:cNvPicPr>
            <a:picLocks noGrp="1" noChangeAspect="1"/>
          </p:cNvPicPr>
          <p:nvPr>
            <p:ph idx="1"/>
          </p:nvPr>
        </p:nvPicPr>
        <p:blipFill>
          <a:blip r:embed="rId2"/>
          <a:stretch>
            <a:fillRect/>
          </a:stretch>
        </p:blipFill>
        <p:spPr>
          <a:xfrm>
            <a:off x="513692" y="628650"/>
            <a:ext cx="10301945" cy="6224092"/>
          </a:xfrm>
          <a:prstGeom prst="rect">
            <a:avLst/>
          </a:prstGeom>
        </p:spPr>
      </p:pic>
    </p:spTree>
    <p:extLst>
      <p:ext uri="{BB962C8B-B14F-4D97-AF65-F5344CB8AC3E}">
        <p14:creationId xmlns:p14="http://schemas.microsoft.com/office/powerpoint/2010/main" val="2188899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5AED0-D217-4CF0-A2AD-FEE3B8613436}"/>
              </a:ext>
            </a:extLst>
          </p:cNvPr>
          <p:cNvSpPr>
            <a:spLocks noGrp="1"/>
          </p:cNvSpPr>
          <p:nvPr>
            <p:ph type="title"/>
          </p:nvPr>
        </p:nvSpPr>
        <p:spPr>
          <a:xfrm>
            <a:off x="838200" y="418392"/>
            <a:ext cx="10515600" cy="895504"/>
          </a:xfrm>
        </p:spPr>
        <p:txBody>
          <a:bodyPr/>
          <a:lstStyle/>
          <a:p>
            <a:r>
              <a:rPr lang="en-US" b="1" dirty="0"/>
              <a:t>Budesonide</a:t>
            </a:r>
          </a:p>
        </p:txBody>
      </p:sp>
      <p:sp>
        <p:nvSpPr>
          <p:cNvPr id="3" name="Content Placeholder 2">
            <a:extLst>
              <a:ext uri="{FF2B5EF4-FFF2-40B4-BE49-F238E27FC236}">
                <a16:creationId xmlns:a16="http://schemas.microsoft.com/office/drawing/2014/main" id="{25927C95-2CE3-4DCC-BDB1-31EEB3C06AA0}"/>
              </a:ext>
            </a:extLst>
          </p:cNvPr>
          <p:cNvSpPr>
            <a:spLocks noGrp="1"/>
          </p:cNvSpPr>
          <p:nvPr>
            <p:ph idx="1"/>
          </p:nvPr>
        </p:nvSpPr>
        <p:spPr/>
        <p:txBody>
          <a:bodyPr>
            <a:normAutofit lnSpcReduction="10000"/>
          </a:bodyPr>
          <a:lstStyle/>
          <a:p>
            <a:r>
              <a:rPr lang="en-US" dirty="0"/>
              <a:t>A useful drug in mild-moderate ileal CD and disease proximal to the hepatic flexure </a:t>
            </a:r>
          </a:p>
          <a:p>
            <a:r>
              <a:rPr lang="en-US" dirty="0"/>
              <a:t>Two commercial types are available and both have the ability to release the active drug in a pH dependent manner.</a:t>
            </a:r>
          </a:p>
          <a:p>
            <a:r>
              <a:rPr lang="en-US" dirty="0"/>
              <a:t>Excellent local effect with minimal systemic bio-availability</a:t>
            </a:r>
          </a:p>
          <a:p>
            <a:r>
              <a:rPr lang="en-US" dirty="0"/>
              <a:t>Efficacy of induction of remission at 8 weeks is 42-55% in 2 studies</a:t>
            </a:r>
          </a:p>
          <a:p>
            <a:r>
              <a:rPr lang="en-US" dirty="0"/>
              <a:t>Dose would be 9 mg per day or 12 mg per day</a:t>
            </a:r>
          </a:p>
          <a:p>
            <a:r>
              <a:rPr lang="en-US" dirty="0"/>
              <a:t>Less effective than prednisolone but with a better side effect profile</a:t>
            </a:r>
          </a:p>
        </p:txBody>
      </p:sp>
    </p:spTree>
    <p:extLst>
      <p:ext uri="{BB962C8B-B14F-4D97-AF65-F5344CB8AC3E}">
        <p14:creationId xmlns:p14="http://schemas.microsoft.com/office/powerpoint/2010/main" val="4262495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9137-D158-4914-97DA-F675594A0975}"/>
              </a:ext>
            </a:extLst>
          </p:cNvPr>
          <p:cNvSpPr>
            <a:spLocks noGrp="1"/>
          </p:cNvSpPr>
          <p:nvPr>
            <p:ph type="title"/>
          </p:nvPr>
        </p:nvSpPr>
        <p:spPr>
          <a:xfrm>
            <a:off x="838200" y="445024"/>
            <a:ext cx="10515600" cy="877749"/>
          </a:xfrm>
        </p:spPr>
        <p:txBody>
          <a:bodyPr/>
          <a:lstStyle/>
          <a:p>
            <a:r>
              <a:rPr lang="en-US" b="1" dirty="0"/>
              <a:t>Exclusive Enteral Nutrition (EEN)</a:t>
            </a:r>
          </a:p>
        </p:txBody>
      </p:sp>
      <p:sp>
        <p:nvSpPr>
          <p:cNvPr id="3" name="Content Placeholder 2">
            <a:extLst>
              <a:ext uri="{FF2B5EF4-FFF2-40B4-BE49-F238E27FC236}">
                <a16:creationId xmlns:a16="http://schemas.microsoft.com/office/drawing/2014/main" id="{5999519F-3843-4AC1-9903-948E2BA3A4F1}"/>
              </a:ext>
            </a:extLst>
          </p:cNvPr>
          <p:cNvSpPr>
            <a:spLocks noGrp="1"/>
          </p:cNvSpPr>
          <p:nvPr>
            <p:ph idx="1"/>
          </p:nvPr>
        </p:nvSpPr>
        <p:spPr>
          <a:xfrm>
            <a:off x="767179" y="1514912"/>
            <a:ext cx="10991434" cy="5114488"/>
          </a:xfrm>
        </p:spPr>
        <p:txBody>
          <a:bodyPr>
            <a:normAutofit/>
          </a:bodyPr>
          <a:lstStyle/>
          <a:p>
            <a:r>
              <a:rPr lang="en-US" dirty="0"/>
              <a:t>It involves the use of a complete liquid diet, with the exclusion of normal dietary components for a defined period of time, as a therapeutic measure to induce remission in active CD</a:t>
            </a:r>
          </a:p>
          <a:p>
            <a:r>
              <a:rPr lang="en-US" dirty="0"/>
              <a:t>Three basic types</a:t>
            </a:r>
          </a:p>
          <a:p>
            <a:pPr lvl="1"/>
            <a:r>
              <a:rPr lang="en-US" sz="2800" dirty="0"/>
              <a:t>Polymeric </a:t>
            </a:r>
          </a:p>
          <a:p>
            <a:pPr lvl="1"/>
            <a:r>
              <a:rPr lang="en-US" sz="2800" dirty="0"/>
              <a:t>Semi-elemental </a:t>
            </a:r>
          </a:p>
          <a:p>
            <a:pPr lvl="1"/>
            <a:r>
              <a:rPr lang="en-US" sz="2800" dirty="0"/>
              <a:t>Elemental</a:t>
            </a:r>
          </a:p>
          <a:p>
            <a:r>
              <a:rPr lang="en-US" dirty="0"/>
              <a:t>The difference depends on the size of the protein molecules and how broken down the protein is</a:t>
            </a:r>
          </a:p>
        </p:txBody>
      </p:sp>
    </p:spTree>
    <p:extLst>
      <p:ext uri="{BB962C8B-B14F-4D97-AF65-F5344CB8AC3E}">
        <p14:creationId xmlns:p14="http://schemas.microsoft.com/office/powerpoint/2010/main" val="783378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EC057-A6FA-4DB0-A4ED-CB88B92A1581}"/>
              </a:ext>
            </a:extLst>
          </p:cNvPr>
          <p:cNvSpPr>
            <a:spLocks noGrp="1"/>
          </p:cNvSpPr>
          <p:nvPr>
            <p:ph type="title"/>
          </p:nvPr>
        </p:nvSpPr>
        <p:spPr>
          <a:xfrm>
            <a:off x="838200" y="365126"/>
            <a:ext cx="10515600" cy="1028669"/>
          </a:xfrm>
        </p:spPr>
        <p:txBody>
          <a:bodyPr/>
          <a:lstStyle/>
          <a:p>
            <a:r>
              <a:rPr lang="en-US" b="1" dirty="0"/>
              <a:t>Exclusive Enteral Nutrition (EEN)</a:t>
            </a:r>
          </a:p>
        </p:txBody>
      </p:sp>
      <p:sp>
        <p:nvSpPr>
          <p:cNvPr id="3" name="Content Placeholder 2">
            <a:extLst>
              <a:ext uri="{FF2B5EF4-FFF2-40B4-BE49-F238E27FC236}">
                <a16:creationId xmlns:a16="http://schemas.microsoft.com/office/drawing/2014/main" id="{4D9842DB-B8DF-4150-9F08-73FD36CA7460}"/>
              </a:ext>
            </a:extLst>
          </p:cNvPr>
          <p:cNvSpPr>
            <a:spLocks noGrp="1"/>
          </p:cNvSpPr>
          <p:nvPr>
            <p:ph idx="1"/>
          </p:nvPr>
        </p:nvSpPr>
        <p:spPr>
          <a:xfrm>
            <a:off x="614363" y="1657350"/>
            <a:ext cx="11272837" cy="5200650"/>
          </a:xfrm>
        </p:spPr>
        <p:txBody>
          <a:bodyPr>
            <a:normAutofit/>
          </a:bodyPr>
          <a:lstStyle/>
          <a:p>
            <a:r>
              <a:rPr lang="en-US" dirty="0"/>
              <a:t>EEN is the first line therapy for CD in most of the centers where the facilities are available</a:t>
            </a:r>
          </a:p>
          <a:p>
            <a:r>
              <a:rPr lang="en-US" dirty="0"/>
              <a:t>EEN </a:t>
            </a:r>
          </a:p>
          <a:p>
            <a:pPr lvl="1"/>
            <a:r>
              <a:rPr lang="en-US" dirty="0"/>
              <a:t>Induce mucosal healing</a:t>
            </a:r>
          </a:p>
          <a:p>
            <a:pPr lvl="1"/>
            <a:r>
              <a:rPr lang="en-US" dirty="0"/>
              <a:t>Restore bone mineral density</a:t>
            </a:r>
          </a:p>
          <a:p>
            <a:pPr lvl="1"/>
            <a:r>
              <a:rPr lang="en-US" dirty="0"/>
              <a:t>Improve the growth</a:t>
            </a:r>
          </a:p>
          <a:p>
            <a:r>
              <a:rPr lang="en-US" dirty="0"/>
              <a:t>Duration is 6-8 weeks</a:t>
            </a:r>
          </a:p>
          <a:p>
            <a:r>
              <a:rPr lang="en-US" dirty="0"/>
              <a:t>Should be used as a whole protein formula</a:t>
            </a:r>
          </a:p>
          <a:p>
            <a:r>
              <a:rPr lang="en-US" dirty="0"/>
              <a:t>Elemental formulae are used only when associated other conditions</a:t>
            </a:r>
          </a:p>
          <a:p>
            <a:r>
              <a:rPr lang="en-US" dirty="0"/>
              <a:t>Poor response by 2 weeks; change to an alternative drug</a:t>
            </a:r>
          </a:p>
          <a:p>
            <a:endParaRPr lang="en-US" dirty="0"/>
          </a:p>
        </p:txBody>
      </p:sp>
    </p:spTree>
    <p:extLst>
      <p:ext uri="{BB962C8B-B14F-4D97-AF65-F5344CB8AC3E}">
        <p14:creationId xmlns:p14="http://schemas.microsoft.com/office/powerpoint/2010/main" val="1505609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255F-A900-4105-9B31-107B5BFB8412}"/>
              </a:ext>
            </a:extLst>
          </p:cNvPr>
          <p:cNvSpPr>
            <a:spLocks noGrp="1"/>
          </p:cNvSpPr>
          <p:nvPr>
            <p:ph type="title"/>
          </p:nvPr>
        </p:nvSpPr>
        <p:spPr>
          <a:xfrm>
            <a:off x="838200" y="365129"/>
            <a:ext cx="10515600" cy="1055303"/>
          </a:xfrm>
        </p:spPr>
        <p:txBody>
          <a:bodyPr/>
          <a:lstStyle/>
          <a:p>
            <a:r>
              <a:rPr lang="en-US" b="1" dirty="0"/>
              <a:t>Exclusive Enteral Nutrition (EEN)</a:t>
            </a:r>
          </a:p>
        </p:txBody>
      </p:sp>
      <p:sp>
        <p:nvSpPr>
          <p:cNvPr id="3" name="Content Placeholder 2">
            <a:extLst>
              <a:ext uri="{FF2B5EF4-FFF2-40B4-BE49-F238E27FC236}">
                <a16:creationId xmlns:a16="http://schemas.microsoft.com/office/drawing/2014/main" id="{A5C77D6C-616B-4622-9323-B20519974123}"/>
              </a:ext>
            </a:extLst>
          </p:cNvPr>
          <p:cNvSpPr>
            <a:spLocks noGrp="1"/>
          </p:cNvSpPr>
          <p:nvPr>
            <p:ph idx="1"/>
          </p:nvPr>
        </p:nvSpPr>
        <p:spPr>
          <a:xfrm>
            <a:off x="838200" y="1509205"/>
            <a:ext cx="10515600" cy="4199139"/>
          </a:xfrm>
        </p:spPr>
        <p:txBody>
          <a:bodyPr/>
          <a:lstStyle/>
          <a:p>
            <a:r>
              <a:rPr lang="en-US" dirty="0"/>
              <a:t>Polymeric feedings are better tolerated, more cost effective, and less often require </a:t>
            </a:r>
            <a:r>
              <a:rPr lang="en-US" dirty="0" err="1"/>
              <a:t>naso</a:t>
            </a:r>
            <a:r>
              <a:rPr lang="en-US" dirty="0"/>
              <a:t>-gastric tube feeding</a:t>
            </a:r>
          </a:p>
          <a:p>
            <a:r>
              <a:rPr lang="en-US" dirty="0"/>
              <a:t>Aim to achieve 120% of caloric intake</a:t>
            </a:r>
          </a:p>
          <a:p>
            <a:r>
              <a:rPr lang="en-US" dirty="0"/>
              <a:t>No studies to state the best approach</a:t>
            </a:r>
          </a:p>
          <a:p>
            <a:r>
              <a:rPr lang="en-US" dirty="0"/>
              <a:t>Effective regardless the site of the disease</a:t>
            </a:r>
          </a:p>
          <a:p>
            <a:r>
              <a:rPr lang="en-US" dirty="0"/>
              <a:t>Mucosal healing is superior to prednisolone (74%vs 33%)</a:t>
            </a:r>
          </a:p>
          <a:p>
            <a:r>
              <a:rPr lang="en-US" dirty="0"/>
              <a:t>Duration of remission is controversial </a:t>
            </a:r>
          </a:p>
        </p:txBody>
      </p:sp>
    </p:spTree>
    <p:extLst>
      <p:ext uri="{BB962C8B-B14F-4D97-AF65-F5344CB8AC3E}">
        <p14:creationId xmlns:p14="http://schemas.microsoft.com/office/powerpoint/2010/main" val="2635841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49BF5-1D7C-485B-A42C-B574910781A6}"/>
              </a:ext>
            </a:extLst>
          </p:cNvPr>
          <p:cNvSpPr>
            <a:spLocks noGrp="1"/>
          </p:cNvSpPr>
          <p:nvPr>
            <p:ph type="title"/>
          </p:nvPr>
        </p:nvSpPr>
        <p:spPr>
          <a:xfrm>
            <a:off x="749424" y="2766219"/>
            <a:ext cx="10515600" cy="1325563"/>
          </a:xfrm>
        </p:spPr>
        <p:txBody>
          <a:bodyPr>
            <a:normAutofit/>
          </a:bodyPr>
          <a:lstStyle/>
          <a:p>
            <a:pPr algn="ctr"/>
            <a:r>
              <a:rPr lang="en-US" sz="6000" b="1" dirty="0"/>
              <a:t>Maintenance of Remission</a:t>
            </a:r>
          </a:p>
        </p:txBody>
      </p:sp>
    </p:spTree>
    <p:extLst>
      <p:ext uri="{BB962C8B-B14F-4D97-AF65-F5344CB8AC3E}">
        <p14:creationId xmlns:p14="http://schemas.microsoft.com/office/powerpoint/2010/main" val="1771119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F805-8FD0-4EE2-9765-6391F565CC06}"/>
              </a:ext>
            </a:extLst>
          </p:cNvPr>
          <p:cNvSpPr>
            <a:spLocks noGrp="1"/>
          </p:cNvSpPr>
          <p:nvPr>
            <p:ph type="title"/>
          </p:nvPr>
        </p:nvSpPr>
        <p:spPr>
          <a:xfrm>
            <a:off x="838200" y="365125"/>
            <a:ext cx="10515600" cy="797851"/>
          </a:xfrm>
        </p:spPr>
        <p:txBody>
          <a:bodyPr/>
          <a:lstStyle/>
          <a:p>
            <a:r>
              <a:rPr lang="en-US" b="1" dirty="0"/>
              <a:t>Thiopurines</a:t>
            </a:r>
          </a:p>
        </p:txBody>
      </p:sp>
      <p:sp>
        <p:nvSpPr>
          <p:cNvPr id="3" name="Content Placeholder 2">
            <a:extLst>
              <a:ext uri="{FF2B5EF4-FFF2-40B4-BE49-F238E27FC236}">
                <a16:creationId xmlns:a16="http://schemas.microsoft.com/office/drawing/2014/main" id="{CE21C823-3F39-4FB6-8D4E-0BB9AB5D4962}"/>
              </a:ext>
            </a:extLst>
          </p:cNvPr>
          <p:cNvSpPr>
            <a:spLocks noGrp="1"/>
          </p:cNvSpPr>
          <p:nvPr>
            <p:ph idx="1"/>
          </p:nvPr>
        </p:nvSpPr>
        <p:spPr>
          <a:xfrm>
            <a:off x="838200" y="2268881"/>
            <a:ext cx="10515600" cy="2320247"/>
          </a:xfrm>
          <a:ln w="28575">
            <a:solidFill>
              <a:schemeClr val="tx1"/>
            </a:solidFill>
          </a:ln>
        </p:spPr>
        <p:txBody>
          <a:bodyPr/>
          <a:lstStyle/>
          <a:p>
            <a:r>
              <a:rPr lang="en-US" dirty="0"/>
              <a:t>Thiopurines (azathioprine or 6-mercaptopurine) are recommended as one option for maintenance of steroid free remission in children at risk for poor disease outcome</a:t>
            </a:r>
          </a:p>
          <a:p>
            <a:r>
              <a:rPr lang="en-US" dirty="0"/>
              <a:t>Thiopurines alone are not recommended as induction therapy</a:t>
            </a:r>
          </a:p>
        </p:txBody>
      </p:sp>
    </p:spTree>
    <p:extLst>
      <p:ext uri="{BB962C8B-B14F-4D97-AF65-F5344CB8AC3E}">
        <p14:creationId xmlns:p14="http://schemas.microsoft.com/office/powerpoint/2010/main" val="364018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D1B10-9011-B140-AC67-3CAC27050172}"/>
              </a:ext>
            </a:extLst>
          </p:cNvPr>
          <p:cNvPicPr>
            <a:picLocks noChangeAspect="1"/>
          </p:cNvPicPr>
          <p:nvPr/>
        </p:nvPicPr>
        <p:blipFill>
          <a:blip r:embed="rId2"/>
          <a:stretch>
            <a:fillRect/>
          </a:stretch>
        </p:blipFill>
        <p:spPr>
          <a:xfrm>
            <a:off x="706055" y="1228851"/>
            <a:ext cx="11092405" cy="5025332"/>
          </a:xfrm>
          <a:prstGeom prst="rect">
            <a:avLst/>
          </a:prstGeom>
        </p:spPr>
      </p:pic>
    </p:spTree>
    <p:extLst>
      <p:ext uri="{BB962C8B-B14F-4D97-AF65-F5344CB8AC3E}">
        <p14:creationId xmlns:p14="http://schemas.microsoft.com/office/powerpoint/2010/main" val="2626930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302F-7554-495D-B2AC-76406488D05D}"/>
              </a:ext>
            </a:extLst>
          </p:cNvPr>
          <p:cNvSpPr>
            <a:spLocks noGrp="1"/>
          </p:cNvSpPr>
          <p:nvPr>
            <p:ph type="title"/>
          </p:nvPr>
        </p:nvSpPr>
        <p:spPr>
          <a:xfrm>
            <a:off x="838200" y="365126"/>
            <a:ext cx="10515600" cy="877749"/>
          </a:xfrm>
        </p:spPr>
        <p:txBody>
          <a:bodyPr/>
          <a:lstStyle/>
          <a:p>
            <a:r>
              <a:rPr lang="en-US" b="1" dirty="0"/>
              <a:t>Thiopurines</a:t>
            </a:r>
          </a:p>
        </p:txBody>
      </p:sp>
      <p:sp>
        <p:nvSpPr>
          <p:cNvPr id="3" name="Content Placeholder 2">
            <a:extLst>
              <a:ext uri="{FF2B5EF4-FFF2-40B4-BE49-F238E27FC236}">
                <a16:creationId xmlns:a16="http://schemas.microsoft.com/office/drawing/2014/main" id="{FC1B3B86-5171-47F6-B51C-56CE69FB627E}"/>
              </a:ext>
            </a:extLst>
          </p:cNvPr>
          <p:cNvSpPr>
            <a:spLocks noGrp="1"/>
          </p:cNvSpPr>
          <p:nvPr>
            <p:ph idx="1"/>
          </p:nvPr>
        </p:nvSpPr>
        <p:spPr>
          <a:xfrm>
            <a:off x="838200" y="1452763"/>
            <a:ext cx="10515600" cy="5276650"/>
          </a:xfrm>
        </p:spPr>
        <p:txBody>
          <a:bodyPr>
            <a:normAutofit/>
          </a:bodyPr>
          <a:lstStyle/>
          <a:p>
            <a:r>
              <a:rPr lang="en-US" dirty="0"/>
              <a:t>The recommended azathioprine dose is 2.0–2.5 mg/kg, and for its prodrug, 6-mercaptopurine, 1.0–1.5 mg/kg once daily</a:t>
            </a:r>
          </a:p>
          <a:p>
            <a:r>
              <a:rPr lang="en-US" dirty="0"/>
              <a:t>Full does to be started at the outset and maximum therapeutic efficacy comes between 8-14 weeks</a:t>
            </a:r>
          </a:p>
          <a:p>
            <a:r>
              <a:rPr lang="en-US" dirty="0"/>
              <a:t>Periodic monitoring of complete blood count and liver enzymes is mandatory during the first month, initially every 1–2 weeks with decreasing frequency thereafter, but continuing for duration of therapy once every 3 months in all patients on thiopurine</a:t>
            </a:r>
          </a:p>
          <a:p>
            <a:r>
              <a:rPr lang="en-US" dirty="0"/>
              <a:t>Determination of thiopurine metabolites (6TGN and 6MMP) should be considered in patients with elevated Alanine transaminase (ALAT), cytopenia, or in suboptimal response and to monitor compliance</a:t>
            </a:r>
          </a:p>
        </p:txBody>
      </p:sp>
    </p:spTree>
    <p:extLst>
      <p:ext uri="{BB962C8B-B14F-4D97-AF65-F5344CB8AC3E}">
        <p14:creationId xmlns:p14="http://schemas.microsoft.com/office/powerpoint/2010/main" val="4277214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AFD9-8746-4D5E-9CA8-6D81E055A690}"/>
              </a:ext>
            </a:extLst>
          </p:cNvPr>
          <p:cNvSpPr>
            <a:spLocks noGrp="1"/>
          </p:cNvSpPr>
          <p:nvPr>
            <p:ph type="title"/>
          </p:nvPr>
        </p:nvSpPr>
        <p:spPr>
          <a:xfrm>
            <a:off x="838200" y="196449"/>
            <a:ext cx="10515600" cy="797851"/>
          </a:xfrm>
        </p:spPr>
        <p:txBody>
          <a:bodyPr/>
          <a:lstStyle/>
          <a:p>
            <a:r>
              <a:rPr lang="en-US" b="1" dirty="0"/>
              <a:t>Thiopurines: Benefits and Risks</a:t>
            </a:r>
          </a:p>
        </p:txBody>
      </p:sp>
      <p:sp>
        <p:nvSpPr>
          <p:cNvPr id="3" name="Content Placeholder 2">
            <a:extLst>
              <a:ext uri="{FF2B5EF4-FFF2-40B4-BE49-F238E27FC236}">
                <a16:creationId xmlns:a16="http://schemas.microsoft.com/office/drawing/2014/main" id="{7A245977-C3A2-4462-9DBD-2184114571D9}"/>
              </a:ext>
            </a:extLst>
          </p:cNvPr>
          <p:cNvSpPr>
            <a:spLocks noGrp="1"/>
          </p:cNvSpPr>
          <p:nvPr>
            <p:ph idx="1"/>
          </p:nvPr>
        </p:nvSpPr>
        <p:spPr>
          <a:xfrm>
            <a:off x="838200" y="1136345"/>
            <a:ext cx="10515600" cy="5388745"/>
          </a:xfrm>
        </p:spPr>
        <p:txBody>
          <a:bodyPr>
            <a:normAutofit/>
          </a:bodyPr>
          <a:lstStyle/>
          <a:p>
            <a:r>
              <a:rPr lang="en-US" dirty="0"/>
              <a:t>After induction of remission with prednisolone, the relapse rates are 4% and 9% in 6-MP group compared to 26% and 47% in the placebo group at 6 and 18 months (</a:t>
            </a:r>
            <a:r>
              <a:rPr lang="en-US" dirty="0" err="1"/>
              <a:t>Marcowitz</a:t>
            </a:r>
            <a:r>
              <a:rPr lang="en-US" dirty="0"/>
              <a:t> Trial)</a:t>
            </a:r>
          </a:p>
          <a:p>
            <a:r>
              <a:rPr lang="en-US" dirty="0"/>
              <a:t>AZA has been associated with prolonged maintenance of remission, decreased rates of hospitalization, corticosteroids use, and surgery</a:t>
            </a:r>
          </a:p>
          <a:p>
            <a:r>
              <a:rPr lang="en-US" dirty="0"/>
              <a:t>Associated long term problems include</a:t>
            </a:r>
          </a:p>
          <a:p>
            <a:pPr lvl="1"/>
            <a:r>
              <a:rPr lang="en-US" dirty="0"/>
              <a:t>Pancreatitis</a:t>
            </a:r>
          </a:p>
          <a:p>
            <a:pPr lvl="1"/>
            <a:r>
              <a:rPr lang="en-US" dirty="0"/>
              <a:t>Flu like illness</a:t>
            </a:r>
          </a:p>
          <a:p>
            <a:pPr lvl="1"/>
            <a:r>
              <a:rPr lang="en-US" dirty="0"/>
              <a:t>Hepatotoxicity</a:t>
            </a:r>
          </a:p>
          <a:p>
            <a:pPr lvl="1"/>
            <a:r>
              <a:rPr lang="en-US" dirty="0" err="1"/>
              <a:t>Myelosupression</a:t>
            </a:r>
            <a:endParaRPr lang="en-US" dirty="0"/>
          </a:p>
          <a:p>
            <a:pPr lvl="1"/>
            <a:r>
              <a:rPr lang="en-US" dirty="0"/>
              <a:t>Lymphoma (4.5/10000 cases)</a:t>
            </a:r>
          </a:p>
          <a:p>
            <a:pPr lvl="1"/>
            <a:r>
              <a:rPr lang="en-US" dirty="0"/>
              <a:t>Hepatosplenic lymphomas (40 cases around the world)</a:t>
            </a:r>
          </a:p>
          <a:p>
            <a:pPr lvl="1"/>
            <a:r>
              <a:rPr lang="en-US" dirty="0"/>
              <a:t>Non melanotic skin cancers</a:t>
            </a:r>
          </a:p>
          <a:p>
            <a:pPr marL="0" indent="0">
              <a:buNone/>
            </a:pPr>
            <a:endParaRPr lang="en-US" dirty="0"/>
          </a:p>
        </p:txBody>
      </p:sp>
    </p:spTree>
    <p:extLst>
      <p:ext uri="{BB962C8B-B14F-4D97-AF65-F5344CB8AC3E}">
        <p14:creationId xmlns:p14="http://schemas.microsoft.com/office/powerpoint/2010/main" val="3034472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C7C74-6BAB-41DB-B50A-1B6B4A9B3A1B}"/>
              </a:ext>
            </a:extLst>
          </p:cNvPr>
          <p:cNvSpPr>
            <a:spLocks noGrp="1"/>
          </p:cNvSpPr>
          <p:nvPr>
            <p:ph type="title"/>
          </p:nvPr>
        </p:nvSpPr>
        <p:spPr>
          <a:xfrm>
            <a:off x="838200" y="125429"/>
            <a:ext cx="10515600" cy="744584"/>
          </a:xfrm>
        </p:spPr>
        <p:txBody>
          <a:bodyPr/>
          <a:lstStyle/>
          <a:p>
            <a:r>
              <a:rPr lang="en-US" b="1" dirty="0"/>
              <a:t>Methotrexate</a:t>
            </a:r>
          </a:p>
        </p:txBody>
      </p:sp>
      <p:sp>
        <p:nvSpPr>
          <p:cNvPr id="3" name="Content Placeholder 2">
            <a:extLst>
              <a:ext uri="{FF2B5EF4-FFF2-40B4-BE49-F238E27FC236}">
                <a16:creationId xmlns:a16="http://schemas.microsoft.com/office/drawing/2014/main" id="{ED62BB8D-99A1-4D88-A326-9A8FFF49E6AF}"/>
              </a:ext>
            </a:extLst>
          </p:cNvPr>
          <p:cNvSpPr>
            <a:spLocks noGrp="1"/>
          </p:cNvSpPr>
          <p:nvPr>
            <p:ph idx="1"/>
          </p:nvPr>
        </p:nvSpPr>
        <p:spPr>
          <a:xfrm>
            <a:off x="696157" y="1020933"/>
            <a:ext cx="10515600" cy="5601808"/>
          </a:xfrm>
        </p:spPr>
        <p:txBody>
          <a:bodyPr>
            <a:normAutofit lnSpcReduction="10000"/>
          </a:bodyPr>
          <a:lstStyle/>
          <a:p>
            <a:r>
              <a:rPr lang="en-US" dirty="0"/>
              <a:t>MTX is prescribed as 15 mg/m</a:t>
            </a:r>
            <a:r>
              <a:rPr lang="en-US" baseline="30000" dirty="0"/>
              <a:t>2</a:t>
            </a:r>
            <a:r>
              <a:rPr lang="en-US" dirty="0"/>
              <a:t> (body surface area) once a week to a maximum dose of 25 mg</a:t>
            </a:r>
          </a:p>
          <a:p>
            <a:r>
              <a:rPr lang="en-US" dirty="0"/>
              <a:t>Administrates via subcutaneous route</a:t>
            </a:r>
          </a:p>
          <a:p>
            <a:r>
              <a:rPr lang="en-US" dirty="0"/>
              <a:t>Need concomitant administration of folate</a:t>
            </a:r>
          </a:p>
          <a:p>
            <a:r>
              <a:rPr lang="en-US" dirty="0"/>
              <a:t>Several trials have shown its efficacy of maintaining remission in 50-80% of cases when Thiopurines are ineffective or not tolerated</a:t>
            </a:r>
          </a:p>
          <a:p>
            <a:r>
              <a:rPr lang="en-US" dirty="0"/>
              <a:t>Few trials on oral MTX for children with less severe activity</a:t>
            </a:r>
          </a:p>
          <a:p>
            <a:r>
              <a:rPr lang="en-US" dirty="0"/>
              <a:t>Adverse effects include</a:t>
            </a:r>
          </a:p>
          <a:p>
            <a:pPr lvl="1"/>
            <a:r>
              <a:rPr lang="en-US" dirty="0"/>
              <a:t>Nausea/vomiting</a:t>
            </a:r>
          </a:p>
          <a:p>
            <a:pPr lvl="1"/>
            <a:r>
              <a:rPr lang="en-US" dirty="0"/>
              <a:t>Flu like illness</a:t>
            </a:r>
          </a:p>
          <a:p>
            <a:pPr lvl="1"/>
            <a:r>
              <a:rPr lang="en-US" dirty="0"/>
              <a:t>Hepatotoxicity</a:t>
            </a:r>
          </a:p>
          <a:p>
            <a:pPr lvl="1"/>
            <a:r>
              <a:rPr lang="en-US" dirty="0"/>
              <a:t>Myelosuppression</a:t>
            </a:r>
          </a:p>
          <a:p>
            <a:pPr lvl="1"/>
            <a:r>
              <a:rPr lang="en-US" dirty="0"/>
              <a:t>Pulmonary toxicity</a:t>
            </a:r>
          </a:p>
          <a:p>
            <a:endParaRPr lang="en-US" dirty="0"/>
          </a:p>
        </p:txBody>
      </p:sp>
    </p:spTree>
    <p:extLst>
      <p:ext uri="{BB962C8B-B14F-4D97-AF65-F5344CB8AC3E}">
        <p14:creationId xmlns:p14="http://schemas.microsoft.com/office/powerpoint/2010/main" val="2580006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F77C-31A4-4FDF-AB16-4BA5584ABB21}"/>
              </a:ext>
            </a:extLst>
          </p:cNvPr>
          <p:cNvSpPr>
            <a:spLocks noGrp="1"/>
          </p:cNvSpPr>
          <p:nvPr>
            <p:ph type="title"/>
          </p:nvPr>
        </p:nvSpPr>
        <p:spPr>
          <a:xfrm>
            <a:off x="749423" y="143187"/>
            <a:ext cx="10515600" cy="691319"/>
          </a:xfrm>
        </p:spPr>
        <p:txBody>
          <a:bodyPr>
            <a:normAutofit/>
          </a:bodyPr>
          <a:lstStyle/>
          <a:p>
            <a:r>
              <a:rPr lang="en-US" b="1" dirty="0"/>
              <a:t>Anti-TNF Agents</a:t>
            </a:r>
          </a:p>
        </p:txBody>
      </p:sp>
      <p:pic>
        <p:nvPicPr>
          <p:cNvPr id="5" name="Content Placeholder 4">
            <a:extLst>
              <a:ext uri="{FF2B5EF4-FFF2-40B4-BE49-F238E27FC236}">
                <a16:creationId xmlns:a16="http://schemas.microsoft.com/office/drawing/2014/main" id="{BD1FC7F1-0984-43E4-95AD-86583C4CC5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6005" y="941469"/>
            <a:ext cx="7697795" cy="5773347"/>
          </a:xfrm>
        </p:spPr>
      </p:pic>
    </p:spTree>
    <p:extLst>
      <p:ext uri="{BB962C8B-B14F-4D97-AF65-F5344CB8AC3E}">
        <p14:creationId xmlns:p14="http://schemas.microsoft.com/office/powerpoint/2010/main" val="3876584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F4DEA4-291D-874C-8935-04322524031C}"/>
              </a:ext>
            </a:extLst>
          </p:cNvPr>
          <p:cNvPicPr>
            <a:picLocks noChangeAspect="1"/>
          </p:cNvPicPr>
          <p:nvPr/>
        </p:nvPicPr>
        <p:blipFill>
          <a:blip r:embed="rId2"/>
          <a:stretch>
            <a:fillRect/>
          </a:stretch>
        </p:blipFill>
        <p:spPr>
          <a:xfrm>
            <a:off x="1363748" y="0"/>
            <a:ext cx="9464503" cy="6858000"/>
          </a:xfrm>
          <a:prstGeom prst="rect">
            <a:avLst/>
          </a:prstGeom>
        </p:spPr>
      </p:pic>
    </p:spTree>
    <p:extLst>
      <p:ext uri="{BB962C8B-B14F-4D97-AF65-F5344CB8AC3E}">
        <p14:creationId xmlns:p14="http://schemas.microsoft.com/office/powerpoint/2010/main" val="3701938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BEC0B7-EA82-4145-8B93-F22DACB07C71}"/>
              </a:ext>
            </a:extLst>
          </p:cNvPr>
          <p:cNvSpPr>
            <a:spLocks noGrp="1"/>
          </p:cNvSpPr>
          <p:nvPr>
            <p:ph type="title"/>
          </p:nvPr>
        </p:nvSpPr>
        <p:spPr>
          <a:xfrm>
            <a:off x="690716" y="0"/>
            <a:ext cx="10515600" cy="814747"/>
          </a:xfrm>
        </p:spPr>
        <p:txBody>
          <a:bodyPr>
            <a:normAutofit/>
          </a:bodyPr>
          <a:lstStyle/>
          <a:p>
            <a:r>
              <a:rPr lang="en-US" b="1" dirty="0"/>
              <a:t>Anti-TNF Agents</a:t>
            </a:r>
          </a:p>
        </p:txBody>
      </p:sp>
      <p:sp>
        <p:nvSpPr>
          <p:cNvPr id="3" name="Content Placeholder 2">
            <a:extLst>
              <a:ext uri="{FF2B5EF4-FFF2-40B4-BE49-F238E27FC236}">
                <a16:creationId xmlns:a16="http://schemas.microsoft.com/office/drawing/2014/main" id="{879A2F45-09B4-4053-A64E-E0EE1DEEBD9A}"/>
              </a:ext>
            </a:extLst>
          </p:cNvPr>
          <p:cNvSpPr>
            <a:spLocks noGrp="1"/>
          </p:cNvSpPr>
          <p:nvPr>
            <p:ph idx="1"/>
          </p:nvPr>
        </p:nvSpPr>
        <p:spPr>
          <a:xfrm>
            <a:off x="838200" y="973398"/>
            <a:ext cx="11120438" cy="5741727"/>
          </a:xfrm>
        </p:spPr>
        <p:txBody>
          <a:bodyPr>
            <a:normAutofit/>
          </a:bodyPr>
          <a:lstStyle/>
          <a:p>
            <a:r>
              <a:rPr lang="en-US" dirty="0"/>
              <a:t>Recommended for</a:t>
            </a:r>
          </a:p>
          <a:p>
            <a:pPr lvl="1"/>
            <a:r>
              <a:rPr lang="en-US" dirty="0"/>
              <a:t>Inducing remission in active steroid refractory disease</a:t>
            </a:r>
          </a:p>
          <a:p>
            <a:pPr lvl="1"/>
            <a:r>
              <a:rPr lang="en-US" dirty="0"/>
              <a:t>Inducing and maintaining remission in chronically active luminal disease</a:t>
            </a:r>
          </a:p>
          <a:p>
            <a:pPr lvl="1"/>
            <a:r>
              <a:rPr lang="en-US" dirty="0"/>
              <a:t>Active perianal </a:t>
            </a:r>
            <a:r>
              <a:rPr lang="en-US" dirty="0" err="1"/>
              <a:t>fitulating</a:t>
            </a:r>
            <a:r>
              <a:rPr lang="en-US" dirty="0"/>
              <a:t> disease</a:t>
            </a:r>
          </a:p>
          <a:p>
            <a:pPr lvl="1"/>
            <a:r>
              <a:rPr lang="en-US" dirty="0"/>
              <a:t>Severe extraintestinal manifestations (arthritis, pyoderma </a:t>
            </a:r>
            <a:r>
              <a:rPr lang="en-US" dirty="0" err="1"/>
              <a:t>gangrinosum</a:t>
            </a:r>
            <a:r>
              <a:rPr lang="en-US" dirty="0"/>
              <a:t>)</a:t>
            </a:r>
          </a:p>
          <a:p>
            <a:r>
              <a:rPr lang="en-US" dirty="0"/>
              <a:t>In a new case of CD both Infliximab (IFX) and adalimumab (ADA) have similar efficacy</a:t>
            </a:r>
          </a:p>
          <a:p>
            <a:r>
              <a:rPr lang="en-US" dirty="0"/>
              <a:t>Testing for tuberculosis before initiating therapy is mandatory</a:t>
            </a:r>
          </a:p>
          <a:p>
            <a:r>
              <a:rPr lang="en-US" dirty="0"/>
              <a:t>IFX should be given at 5mg/kg with 3 induction doses over 6 weeks (0,2,6) followed by maintenance therapy of 5 mg/kg every 8 weekly</a:t>
            </a:r>
          </a:p>
          <a:p>
            <a:r>
              <a:rPr lang="en-US" dirty="0"/>
              <a:t>ADA is given at 2.4 mg/kg at base line, 1.2 mg/kg at 2 weeks and 0.6 mg/kg every other week</a:t>
            </a:r>
          </a:p>
          <a:p>
            <a:endParaRPr lang="en-US" dirty="0"/>
          </a:p>
        </p:txBody>
      </p:sp>
    </p:spTree>
    <p:extLst>
      <p:ext uri="{BB962C8B-B14F-4D97-AF65-F5344CB8AC3E}">
        <p14:creationId xmlns:p14="http://schemas.microsoft.com/office/powerpoint/2010/main" val="3536367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68CE-3544-445F-B744-91B73B2FA125}"/>
              </a:ext>
            </a:extLst>
          </p:cNvPr>
          <p:cNvSpPr>
            <a:spLocks noGrp="1"/>
          </p:cNvSpPr>
          <p:nvPr>
            <p:ph type="title"/>
          </p:nvPr>
        </p:nvSpPr>
        <p:spPr>
          <a:xfrm>
            <a:off x="838200" y="365129"/>
            <a:ext cx="10515600" cy="842239"/>
          </a:xfrm>
        </p:spPr>
        <p:txBody>
          <a:bodyPr/>
          <a:lstStyle/>
          <a:p>
            <a:r>
              <a:rPr lang="en-US" b="1" dirty="0"/>
              <a:t>Anti-TNF Therapy</a:t>
            </a:r>
          </a:p>
        </p:txBody>
      </p:sp>
      <p:sp>
        <p:nvSpPr>
          <p:cNvPr id="3" name="Content Placeholder 2">
            <a:extLst>
              <a:ext uri="{FF2B5EF4-FFF2-40B4-BE49-F238E27FC236}">
                <a16:creationId xmlns:a16="http://schemas.microsoft.com/office/drawing/2014/main" id="{8230CCF6-F038-4BCE-B41E-9D7100AB56D8}"/>
              </a:ext>
            </a:extLst>
          </p:cNvPr>
          <p:cNvSpPr>
            <a:spLocks noGrp="1"/>
          </p:cNvSpPr>
          <p:nvPr>
            <p:ph idx="1"/>
          </p:nvPr>
        </p:nvSpPr>
        <p:spPr>
          <a:xfrm>
            <a:off x="838200" y="1340533"/>
            <a:ext cx="10515600" cy="5397623"/>
          </a:xfrm>
        </p:spPr>
        <p:txBody>
          <a:bodyPr>
            <a:normAutofit/>
          </a:bodyPr>
          <a:lstStyle/>
          <a:p>
            <a:r>
              <a:rPr lang="en-US" dirty="0"/>
              <a:t>Switch form IFX to ADA is considered when patient is intolerant to IFX or loss of response</a:t>
            </a:r>
          </a:p>
          <a:p>
            <a:r>
              <a:rPr lang="en-US" dirty="0"/>
              <a:t>Once sustained remission is achieved, it is maintain with IFX or step down to Azathioprine or MTX</a:t>
            </a:r>
          </a:p>
          <a:p>
            <a:r>
              <a:rPr lang="en-US" dirty="0"/>
              <a:t>Ideally, serum levels need to be monitored</a:t>
            </a:r>
          </a:p>
          <a:p>
            <a:r>
              <a:rPr lang="en-US" dirty="0"/>
              <a:t>Remission rate of 88% is noted after 0,2,6 weeks therapy with IFX</a:t>
            </a:r>
          </a:p>
          <a:p>
            <a:r>
              <a:rPr lang="en-US" dirty="0"/>
              <a:t>Long term remission maintenance rate ranges from 56%-61%</a:t>
            </a:r>
          </a:p>
          <a:p>
            <a:r>
              <a:rPr lang="en-US" dirty="0"/>
              <a:t>Significant corticosteroids sparing effects had been noted in REACH and GFHGNP trials</a:t>
            </a:r>
          </a:p>
          <a:p>
            <a:r>
              <a:rPr lang="en-US" dirty="0"/>
              <a:t>Mucosal healing around 70% in several trials</a:t>
            </a:r>
          </a:p>
          <a:p>
            <a:r>
              <a:rPr lang="en-US" dirty="0"/>
              <a:t>Reduces need for surgeries</a:t>
            </a:r>
          </a:p>
          <a:p>
            <a:endParaRPr lang="en-US" dirty="0"/>
          </a:p>
        </p:txBody>
      </p:sp>
    </p:spTree>
    <p:extLst>
      <p:ext uri="{BB962C8B-B14F-4D97-AF65-F5344CB8AC3E}">
        <p14:creationId xmlns:p14="http://schemas.microsoft.com/office/powerpoint/2010/main" val="1988592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D0EC7-FAD8-4D56-8722-E2358124F769}"/>
              </a:ext>
            </a:extLst>
          </p:cNvPr>
          <p:cNvSpPr>
            <a:spLocks noGrp="1"/>
          </p:cNvSpPr>
          <p:nvPr>
            <p:ph type="title"/>
          </p:nvPr>
        </p:nvSpPr>
        <p:spPr>
          <a:xfrm>
            <a:off x="838200" y="365130"/>
            <a:ext cx="10515600" cy="939892"/>
          </a:xfrm>
        </p:spPr>
        <p:txBody>
          <a:bodyPr/>
          <a:lstStyle/>
          <a:p>
            <a:r>
              <a:rPr lang="en-US" b="1" dirty="0"/>
              <a:t>Anti-TNF Therapy</a:t>
            </a:r>
          </a:p>
        </p:txBody>
      </p:sp>
      <p:sp>
        <p:nvSpPr>
          <p:cNvPr id="3" name="Content Placeholder 2">
            <a:extLst>
              <a:ext uri="{FF2B5EF4-FFF2-40B4-BE49-F238E27FC236}">
                <a16:creationId xmlns:a16="http://schemas.microsoft.com/office/drawing/2014/main" id="{FA9BD313-E266-4DFA-9EFC-9FAB3CFC3D75}"/>
              </a:ext>
            </a:extLst>
          </p:cNvPr>
          <p:cNvSpPr>
            <a:spLocks noGrp="1"/>
          </p:cNvSpPr>
          <p:nvPr>
            <p:ph idx="1"/>
          </p:nvPr>
        </p:nvSpPr>
        <p:spPr/>
        <p:txBody>
          <a:bodyPr>
            <a:normAutofit lnSpcReduction="10000"/>
          </a:bodyPr>
          <a:lstStyle/>
          <a:p>
            <a:r>
              <a:rPr lang="en-US" dirty="0"/>
              <a:t>In the maintenance phase, IFX can be used as a monotherapy or combine with Azathioprine</a:t>
            </a:r>
          </a:p>
          <a:p>
            <a:r>
              <a:rPr lang="en-US" dirty="0"/>
              <a:t>However monotherapy with IFX alone is very effective </a:t>
            </a:r>
          </a:p>
          <a:p>
            <a:r>
              <a:rPr lang="en-US" dirty="0"/>
              <a:t>Combination therapy increases the risk of high grade lymphomas</a:t>
            </a:r>
          </a:p>
          <a:p>
            <a:r>
              <a:rPr lang="en-US" dirty="0"/>
              <a:t>Adverse effects</a:t>
            </a:r>
          </a:p>
          <a:p>
            <a:pPr lvl="1"/>
            <a:r>
              <a:rPr lang="en-US" dirty="0"/>
              <a:t>Hypersensitivity reactions</a:t>
            </a:r>
          </a:p>
          <a:p>
            <a:pPr lvl="1"/>
            <a:r>
              <a:rPr lang="en-US" dirty="0"/>
              <a:t>Increase incidence of infections (acute and opportunistic) </a:t>
            </a:r>
          </a:p>
          <a:p>
            <a:pPr lvl="1"/>
            <a:r>
              <a:rPr lang="en-US" dirty="0"/>
              <a:t>Hepatosplenic T cell lymphoma</a:t>
            </a:r>
          </a:p>
        </p:txBody>
      </p:sp>
    </p:spTree>
    <p:extLst>
      <p:ext uri="{BB962C8B-B14F-4D97-AF65-F5344CB8AC3E}">
        <p14:creationId xmlns:p14="http://schemas.microsoft.com/office/powerpoint/2010/main" val="2994041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DF36-6610-98D8-FA14-8AFA58ECC64C}"/>
              </a:ext>
            </a:extLst>
          </p:cNvPr>
          <p:cNvSpPr>
            <a:spLocks noGrp="1"/>
          </p:cNvSpPr>
          <p:nvPr>
            <p:ph type="title"/>
          </p:nvPr>
        </p:nvSpPr>
        <p:spPr/>
        <p:txBody>
          <a:bodyPr/>
          <a:lstStyle/>
          <a:p>
            <a:endParaRPr lang="en-LK"/>
          </a:p>
        </p:txBody>
      </p:sp>
      <p:pic>
        <p:nvPicPr>
          <p:cNvPr id="4" name="Content Placeholder 3">
            <a:extLst>
              <a:ext uri="{FF2B5EF4-FFF2-40B4-BE49-F238E27FC236}">
                <a16:creationId xmlns:a16="http://schemas.microsoft.com/office/drawing/2014/main" id="{151377DF-B873-1B8E-ED5B-BAF995CA2B36}"/>
              </a:ext>
            </a:extLst>
          </p:cNvPr>
          <p:cNvPicPr>
            <a:picLocks noGrp="1" noChangeAspect="1"/>
          </p:cNvPicPr>
          <p:nvPr>
            <p:ph idx="1"/>
          </p:nvPr>
        </p:nvPicPr>
        <p:blipFill>
          <a:blip r:embed="rId2"/>
          <a:stretch>
            <a:fillRect/>
          </a:stretch>
        </p:blipFill>
        <p:spPr>
          <a:xfrm>
            <a:off x="838200" y="915987"/>
            <a:ext cx="10684394" cy="5576888"/>
          </a:xfrm>
          <a:prstGeom prst="rect">
            <a:avLst/>
          </a:prstGeom>
        </p:spPr>
      </p:pic>
    </p:spTree>
    <p:extLst>
      <p:ext uri="{BB962C8B-B14F-4D97-AF65-F5344CB8AC3E}">
        <p14:creationId xmlns:p14="http://schemas.microsoft.com/office/powerpoint/2010/main" val="2945482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8CA1C-EFA0-4583-B001-3D72ED804B2E}"/>
              </a:ext>
            </a:extLst>
          </p:cNvPr>
          <p:cNvSpPr>
            <a:spLocks noGrp="1"/>
          </p:cNvSpPr>
          <p:nvPr>
            <p:ph type="title"/>
          </p:nvPr>
        </p:nvSpPr>
        <p:spPr>
          <a:xfrm>
            <a:off x="838200" y="365128"/>
            <a:ext cx="10515600" cy="948768"/>
          </a:xfrm>
        </p:spPr>
        <p:txBody>
          <a:bodyPr/>
          <a:lstStyle/>
          <a:p>
            <a:r>
              <a:rPr lang="en-US" b="1" dirty="0" err="1"/>
              <a:t>Fistulating</a:t>
            </a:r>
            <a:r>
              <a:rPr lang="en-US" b="1" dirty="0"/>
              <a:t> </a:t>
            </a:r>
            <a:r>
              <a:rPr lang="en-US" b="1" dirty="0" err="1"/>
              <a:t>Crohns</a:t>
            </a:r>
            <a:r>
              <a:rPr lang="en-US" b="1" dirty="0"/>
              <a:t> Disease</a:t>
            </a:r>
          </a:p>
        </p:txBody>
      </p:sp>
      <p:pic>
        <p:nvPicPr>
          <p:cNvPr id="5" name="Content Placeholder 4">
            <a:extLst>
              <a:ext uri="{FF2B5EF4-FFF2-40B4-BE49-F238E27FC236}">
                <a16:creationId xmlns:a16="http://schemas.microsoft.com/office/drawing/2014/main" id="{A0E4746B-AE34-40AC-87D5-2EE49CEFDE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12444"/>
            <a:ext cx="10623363" cy="3887025"/>
          </a:xfrm>
        </p:spPr>
      </p:pic>
    </p:spTree>
    <p:extLst>
      <p:ext uri="{BB962C8B-B14F-4D97-AF65-F5344CB8AC3E}">
        <p14:creationId xmlns:p14="http://schemas.microsoft.com/office/powerpoint/2010/main" val="273949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34C8-802C-3F8E-4864-F6B42DEA114F}"/>
              </a:ext>
            </a:extLst>
          </p:cNvPr>
          <p:cNvSpPr>
            <a:spLocks noGrp="1"/>
          </p:cNvSpPr>
          <p:nvPr>
            <p:ph type="title"/>
          </p:nvPr>
        </p:nvSpPr>
        <p:spPr/>
        <p:txBody>
          <a:bodyPr/>
          <a:lstStyle/>
          <a:p>
            <a:r>
              <a:rPr lang="en-LK" b="1" dirty="0"/>
              <a:t>Epidemiology</a:t>
            </a:r>
            <a:endParaRPr lang="en-LK" dirty="0"/>
          </a:p>
        </p:txBody>
      </p:sp>
      <p:sp>
        <p:nvSpPr>
          <p:cNvPr id="3" name="Content Placeholder 2">
            <a:extLst>
              <a:ext uri="{FF2B5EF4-FFF2-40B4-BE49-F238E27FC236}">
                <a16:creationId xmlns:a16="http://schemas.microsoft.com/office/drawing/2014/main" id="{138A069C-147F-6189-B59A-08D6C0502A7C}"/>
              </a:ext>
            </a:extLst>
          </p:cNvPr>
          <p:cNvSpPr>
            <a:spLocks noGrp="1"/>
          </p:cNvSpPr>
          <p:nvPr>
            <p:ph idx="1"/>
          </p:nvPr>
        </p:nvSpPr>
        <p:spPr>
          <a:xfrm>
            <a:off x="838199" y="1825624"/>
            <a:ext cx="10863263" cy="4803775"/>
          </a:xfrm>
        </p:spPr>
        <p:txBody>
          <a:bodyPr/>
          <a:lstStyle/>
          <a:p>
            <a:pPr>
              <a:lnSpc>
                <a:spcPct val="110000"/>
              </a:lnSpc>
            </a:pPr>
            <a:r>
              <a:rPr lang="en-US" dirty="0"/>
              <a:t>Global incidence of CD is 0.1-13.9/100000</a:t>
            </a:r>
          </a:p>
          <a:p>
            <a:pPr>
              <a:lnSpc>
                <a:spcPct val="110000"/>
              </a:lnSpc>
            </a:pPr>
            <a:r>
              <a:rPr lang="en-US" dirty="0"/>
              <a:t>Regions with highest incidence of CD are North America (13.9/100000) and Europe (12.9/100000)</a:t>
            </a:r>
          </a:p>
          <a:p>
            <a:pPr>
              <a:lnSpc>
                <a:spcPct val="110000"/>
              </a:lnSpc>
            </a:pPr>
            <a:r>
              <a:rPr lang="en-US" dirty="0"/>
              <a:t>The world burden of IBD is on the rise simply due to growing number of CD across the world</a:t>
            </a:r>
          </a:p>
          <a:p>
            <a:pPr>
              <a:lnSpc>
                <a:spcPct val="110000"/>
              </a:lnSpc>
            </a:pPr>
            <a:r>
              <a:rPr lang="en-US" dirty="0"/>
              <a:t>The time-trend analysis illustrated stable incidence in North America, Europe and an increasing incidence in newly industrialized countries in Asia, the Middle East and Africa</a:t>
            </a:r>
            <a:endParaRPr lang="en-LK" dirty="0"/>
          </a:p>
          <a:p>
            <a:endParaRPr lang="en-LK" dirty="0"/>
          </a:p>
        </p:txBody>
      </p:sp>
    </p:spTree>
    <p:extLst>
      <p:ext uri="{BB962C8B-B14F-4D97-AF65-F5344CB8AC3E}">
        <p14:creationId xmlns:p14="http://schemas.microsoft.com/office/powerpoint/2010/main" val="3265412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700C-1282-4A68-B0F6-B68CABF80348}"/>
              </a:ext>
            </a:extLst>
          </p:cNvPr>
          <p:cNvSpPr>
            <a:spLocks noGrp="1"/>
          </p:cNvSpPr>
          <p:nvPr>
            <p:ph type="title"/>
          </p:nvPr>
        </p:nvSpPr>
        <p:spPr>
          <a:xfrm>
            <a:off x="838200" y="365129"/>
            <a:ext cx="10515600" cy="558153"/>
          </a:xfrm>
        </p:spPr>
        <p:txBody>
          <a:bodyPr>
            <a:normAutofit fontScale="90000"/>
          </a:bodyPr>
          <a:lstStyle/>
          <a:p>
            <a:r>
              <a:rPr lang="en-US" b="1" dirty="0"/>
              <a:t>Perianal </a:t>
            </a:r>
            <a:r>
              <a:rPr lang="en-US" b="1" dirty="0" err="1"/>
              <a:t>Crohns</a:t>
            </a:r>
            <a:r>
              <a:rPr lang="en-US" b="1" dirty="0"/>
              <a:t> Disease</a:t>
            </a:r>
          </a:p>
        </p:txBody>
      </p:sp>
      <p:sp>
        <p:nvSpPr>
          <p:cNvPr id="3" name="Content Placeholder 2">
            <a:extLst>
              <a:ext uri="{FF2B5EF4-FFF2-40B4-BE49-F238E27FC236}">
                <a16:creationId xmlns:a16="http://schemas.microsoft.com/office/drawing/2014/main" id="{2405F1E0-879B-4616-B4DF-AC9C16D4426C}"/>
              </a:ext>
            </a:extLst>
          </p:cNvPr>
          <p:cNvSpPr>
            <a:spLocks noGrp="1"/>
          </p:cNvSpPr>
          <p:nvPr>
            <p:ph idx="1"/>
          </p:nvPr>
        </p:nvSpPr>
        <p:spPr>
          <a:xfrm>
            <a:off x="616259" y="1253331"/>
            <a:ext cx="10515600" cy="4351339"/>
          </a:xfrm>
        </p:spPr>
        <p:txBody>
          <a:bodyPr>
            <a:normAutofit lnSpcReduction="10000"/>
          </a:bodyPr>
          <a:lstStyle/>
          <a:p>
            <a:r>
              <a:rPr lang="en-US" dirty="0"/>
              <a:t>Presents with perianal fistulae</a:t>
            </a:r>
          </a:p>
          <a:p>
            <a:r>
              <a:rPr lang="en-US" dirty="0"/>
              <a:t>May associate with recto-vesicular and recto-vaginal fistulae </a:t>
            </a:r>
          </a:p>
          <a:p>
            <a:r>
              <a:rPr lang="en-US" dirty="0"/>
              <a:t>Consider as severe disease</a:t>
            </a:r>
          </a:p>
          <a:p>
            <a:r>
              <a:rPr lang="en-US" dirty="0"/>
              <a:t>Management options</a:t>
            </a:r>
          </a:p>
          <a:p>
            <a:pPr lvl="1"/>
            <a:r>
              <a:rPr lang="en-US" dirty="0"/>
              <a:t>Surgical drainage if there is associated abscess</a:t>
            </a:r>
          </a:p>
          <a:p>
            <a:pPr lvl="1"/>
            <a:r>
              <a:rPr lang="en-US" dirty="0"/>
              <a:t>Ciprofloxacin </a:t>
            </a:r>
          </a:p>
          <a:p>
            <a:pPr lvl="1"/>
            <a:r>
              <a:rPr lang="en-US" dirty="0"/>
              <a:t>Metronidazole</a:t>
            </a:r>
          </a:p>
          <a:p>
            <a:pPr lvl="1"/>
            <a:r>
              <a:rPr lang="en-US" dirty="0"/>
              <a:t>IFX</a:t>
            </a:r>
          </a:p>
          <a:p>
            <a:pPr lvl="1"/>
            <a:r>
              <a:rPr lang="en-US" dirty="0"/>
              <a:t>ADA alone or combined with Ciprofloxacin</a:t>
            </a:r>
          </a:p>
          <a:p>
            <a:r>
              <a:rPr lang="en-US" dirty="0"/>
              <a:t>Need careful follow up</a:t>
            </a:r>
          </a:p>
          <a:p>
            <a:endParaRPr lang="en-US" dirty="0"/>
          </a:p>
        </p:txBody>
      </p:sp>
    </p:spTree>
    <p:extLst>
      <p:ext uri="{BB962C8B-B14F-4D97-AF65-F5344CB8AC3E}">
        <p14:creationId xmlns:p14="http://schemas.microsoft.com/office/powerpoint/2010/main" val="703599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468A-8163-920B-9E57-D88F22F89EA1}"/>
              </a:ext>
            </a:extLst>
          </p:cNvPr>
          <p:cNvSpPr>
            <a:spLocks noGrp="1"/>
          </p:cNvSpPr>
          <p:nvPr>
            <p:ph type="title"/>
          </p:nvPr>
        </p:nvSpPr>
        <p:spPr/>
        <p:txBody>
          <a:bodyPr/>
          <a:lstStyle/>
          <a:p>
            <a:endParaRPr lang="en-LK"/>
          </a:p>
        </p:txBody>
      </p:sp>
      <p:sp>
        <p:nvSpPr>
          <p:cNvPr id="6" name="Content Placeholder 5">
            <a:extLst>
              <a:ext uri="{FF2B5EF4-FFF2-40B4-BE49-F238E27FC236}">
                <a16:creationId xmlns:a16="http://schemas.microsoft.com/office/drawing/2014/main" id="{7B0EF558-C435-0801-07B2-DCDD402E0085}"/>
              </a:ext>
            </a:extLst>
          </p:cNvPr>
          <p:cNvSpPr>
            <a:spLocks noGrp="1"/>
          </p:cNvSpPr>
          <p:nvPr>
            <p:ph idx="1"/>
          </p:nvPr>
        </p:nvSpPr>
        <p:spPr/>
        <p:txBody>
          <a:bodyPr/>
          <a:lstStyle/>
          <a:p>
            <a:endParaRPr lang="en-LK"/>
          </a:p>
        </p:txBody>
      </p:sp>
      <p:pic>
        <p:nvPicPr>
          <p:cNvPr id="7" name="Picture 6">
            <a:extLst>
              <a:ext uri="{FF2B5EF4-FFF2-40B4-BE49-F238E27FC236}">
                <a16:creationId xmlns:a16="http://schemas.microsoft.com/office/drawing/2014/main" id="{4FBA7945-0DC9-7815-CCA2-ED5B8BB202D3}"/>
              </a:ext>
            </a:extLst>
          </p:cNvPr>
          <p:cNvPicPr>
            <a:picLocks noChangeAspect="1"/>
          </p:cNvPicPr>
          <p:nvPr/>
        </p:nvPicPr>
        <p:blipFill>
          <a:blip r:embed="rId2"/>
          <a:stretch>
            <a:fillRect/>
          </a:stretch>
        </p:blipFill>
        <p:spPr>
          <a:xfrm>
            <a:off x="2459665" y="0"/>
            <a:ext cx="7272670" cy="6858000"/>
          </a:xfrm>
          <a:prstGeom prst="rect">
            <a:avLst/>
          </a:prstGeom>
        </p:spPr>
      </p:pic>
    </p:spTree>
    <p:extLst>
      <p:ext uri="{BB962C8B-B14F-4D97-AF65-F5344CB8AC3E}">
        <p14:creationId xmlns:p14="http://schemas.microsoft.com/office/powerpoint/2010/main" val="2443274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10F4A-F631-CBC4-3CBF-D8222C87C9E5}"/>
              </a:ext>
            </a:extLst>
          </p:cNvPr>
          <p:cNvSpPr>
            <a:spLocks noGrp="1"/>
          </p:cNvSpPr>
          <p:nvPr>
            <p:ph type="title"/>
          </p:nvPr>
        </p:nvSpPr>
        <p:spPr/>
        <p:txBody>
          <a:bodyPr/>
          <a:lstStyle/>
          <a:p>
            <a:endParaRPr lang="en-LK"/>
          </a:p>
        </p:txBody>
      </p:sp>
      <p:pic>
        <p:nvPicPr>
          <p:cNvPr id="4" name="Content Placeholder 3">
            <a:extLst>
              <a:ext uri="{FF2B5EF4-FFF2-40B4-BE49-F238E27FC236}">
                <a16:creationId xmlns:a16="http://schemas.microsoft.com/office/drawing/2014/main" id="{5186F3E3-72BD-D595-227C-612747B507A0}"/>
              </a:ext>
            </a:extLst>
          </p:cNvPr>
          <p:cNvPicPr>
            <a:picLocks noGrp="1" noChangeAspect="1"/>
          </p:cNvPicPr>
          <p:nvPr>
            <p:ph idx="1"/>
          </p:nvPr>
        </p:nvPicPr>
        <p:blipFill>
          <a:blip r:embed="rId2"/>
          <a:stretch>
            <a:fillRect/>
          </a:stretch>
        </p:blipFill>
        <p:spPr>
          <a:xfrm>
            <a:off x="1488455" y="0"/>
            <a:ext cx="8492328" cy="6912621"/>
          </a:xfrm>
          <a:prstGeom prst="rect">
            <a:avLst/>
          </a:prstGeom>
        </p:spPr>
      </p:pic>
    </p:spTree>
    <p:extLst>
      <p:ext uri="{BB962C8B-B14F-4D97-AF65-F5344CB8AC3E}">
        <p14:creationId xmlns:p14="http://schemas.microsoft.com/office/powerpoint/2010/main" val="2403637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B2562-769F-4F9B-4E9B-FA2A700632A0}"/>
              </a:ext>
            </a:extLst>
          </p:cNvPr>
          <p:cNvSpPr>
            <a:spLocks noGrp="1"/>
          </p:cNvSpPr>
          <p:nvPr>
            <p:ph type="title"/>
          </p:nvPr>
        </p:nvSpPr>
        <p:spPr>
          <a:xfrm>
            <a:off x="309563" y="636587"/>
            <a:ext cx="4391025" cy="5164138"/>
          </a:xfrm>
        </p:spPr>
        <p:txBody>
          <a:bodyPr>
            <a:normAutofit/>
          </a:bodyPr>
          <a:lstStyle/>
          <a:p>
            <a:r>
              <a:rPr lang="en-US" altLang="en-US" sz="3600" b="1" dirty="0">
                <a:solidFill>
                  <a:srgbClr val="002B5C"/>
                </a:solidFill>
                <a:latin typeface="+mn-lt"/>
                <a:ea typeface="Lato" panose="020F0502020204030203" pitchFamily="34" charset="0"/>
                <a:cs typeface="Lato" panose="020F0502020204030203" pitchFamily="34" charset="0"/>
              </a:rPr>
              <a:t>British Society of </a:t>
            </a:r>
            <a:r>
              <a:rPr lang="en-US" altLang="en-US" sz="3600" b="1" dirty="0" err="1">
                <a:solidFill>
                  <a:srgbClr val="002B5C"/>
                </a:solidFill>
                <a:latin typeface="+mn-lt"/>
                <a:ea typeface="Lato" panose="020F0502020204030203" pitchFamily="34" charset="0"/>
                <a:cs typeface="Lato" panose="020F0502020204030203" pitchFamily="34" charset="0"/>
              </a:rPr>
              <a:t>Paediatric</a:t>
            </a:r>
            <a:r>
              <a:rPr lang="en-US" altLang="en-US" sz="3600" b="1" dirty="0">
                <a:solidFill>
                  <a:srgbClr val="002B5C"/>
                </a:solidFill>
                <a:latin typeface="+mn-lt"/>
                <a:ea typeface="Lato" panose="020F0502020204030203" pitchFamily="34" charset="0"/>
                <a:cs typeface="Lato" panose="020F0502020204030203" pitchFamily="34" charset="0"/>
              </a:rPr>
              <a:t> Gastroenterology, Hepatology and Nutrition (BSPGHAN) Guidelines on IBD</a:t>
            </a:r>
            <a:br>
              <a:rPr lang="en-US" altLang="en-US" b="1" kern="0" dirty="0">
                <a:solidFill>
                  <a:srgbClr val="002B5C"/>
                </a:solidFill>
                <a:latin typeface="Lato" panose="020F0502020204030203" pitchFamily="34" charset="0"/>
                <a:ea typeface="Lato" panose="020F0502020204030203" pitchFamily="34" charset="0"/>
                <a:cs typeface="Lato" panose="020F0502020204030203" pitchFamily="34" charset="0"/>
              </a:rPr>
            </a:br>
            <a:endParaRPr lang="en-LK" dirty="0"/>
          </a:p>
        </p:txBody>
      </p:sp>
      <p:pic>
        <p:nvPicPr>
          <p:cNvPr id="4" name="Content Placeholder 3">
            <a:extLst>
              <a:ext uri="{FF2B5EF4-FFF2-40B4-BE49-F238E27FC236}">
                <a16:creationId xmlns:a16="http://schemas.microsoft.com/office/drawing/2014/main" id="{095A1FB9-5B95-ED6F-82EA-ACC1525E9D72}"/>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867400" y="1"/>
            <a:ext cx="5033963" cy="6858000"/>
          </a:xfrm>
          <a:prstGeom prst="rect">
            <a:avLst/>
          </a:prstGeom>
        </p:spPr>
      </p:pic>
    </p:spTree>
    <p:extLst>
      <p:ext uri="{BB962C8B-B14F-4D97-AF65-F5344CB8AC3E}">
        <p14:creationId xmlns:p14="http://schemas.microsoft.com/office/powerpoint/2010/main" val="197942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96BC-4004-3E40-B41D-72A16BFBA0FF}"/>
              </a:ext>
            </a:extLst>
          </p:cNvPr>
          <p:cNvSpPr>
            <a:spLocks noGrp="1"/>
          </p:cNvSpPr>
          <p:nvPr>
            <p:ph type="title"/>
          </p:nvPr>
        </p:nvSpPr>
        <p:spPr>
          <a:xfrm>
            <a:off x="1747973" y="624110"/>
            <a:ext cx="8911687" cy="892174"/>
          </a:xfrm>
        </p:spPr>
        <p:txBody>
          <a:bodyPr/>
          <a:lstStyle/>
          <a:p>
            <a:r>
              <a:rPr lang="en-US" sz="3200" b="1" dirty="0"/>
              <a:t>Mild to Moderate colitis</a:t>
            </a:r>
          </a:p>
        </p:txBody>
      </p:sp>
      <p:sp>
        <p:nvSpPr>
          <p:cNvPr id="3" name="Content Placeholder 2">
            <a:extLst>
              <a:ext uri="{FF2B5EF4-FFF2-40B4-BE49-F238E27FC236}">
                <a16:creationId xmlns:a16="http://schemas.microsoft.com/office/drawing/2014/main" id="{0420BC1F-3C8D-EF47-B2A4-5D6E9C7460C0}"/>
              </a:ext>
            </a:extLst>
          </p:cNvPr>
          <p:cNvSpPr>
            <a:spLocks noGrp="1"/>
          </p:cNvSpPr>
          <p:nvPr>
            <p:ph idx="1"/>
          </p:nvPr>
        </p:nvSpPr>
        <p:spPr>
          <a:xfrm>
            <a:off x="1130461" y="1398997"/>
            <a:ext cx="11208152" cy="4518949"/>
          </a:xfrm>
        </p:spPr>
        <p:txBody>
          <a:bodyPr>
            <a:normAutofit fontScale="85000" lnSpcReduction="20000"/>
          </a:bodyPr>
          <a:lstStyle/>
          <a:p>
            <a:r>
              <a:rPr lang="en-US" sz="2800" b="1" dirty="0"/>
              <a:t>First line induction and maintenance of remission: Oral 5-ASA</a:t>
            </a:r>
          </a:p>
          <a:p>
            <a:pPr marL="0" indent="0">
              <a:buNone/>
            </a:pPr>
            <a:r>
              <a:rPr lang="en-US" sz="2400" dirty="0"/>
              <a:t>   </a:t>
            </a:r>
          </a:p>
          <a:p>
            <a:pPr marL="0" indent="0">
              <a:buNone/>
            </a:pPr>
            <a:r>
              <a:rPr lang="en-US" sz="2400" dirty="0"/>
              <a:t>    Sulfasalazine (40-70mg/kg/day) in 2 divided doses (max4g/day)</a:t>
            </a:r>
          </a:p>
          <a:p>
            <a:pPr marL="0" indent="0">
              <a:buNone/>
            </a:pPr>
            <a:r>
              <a:rPr lang="en-US" sz="2400" dirty="0"/>
              <a:t>    </a:t>
            </a:r>
            <a:r>
              <a:rPr lang="en-US" sz="2400" dirty="0" err="1"/>
              <a:t>Mesalazine</a:t>
            </a:r>
            <a:r>
              <a:rPr lang="en-US" sz="2400" dirty="0"/>
              <a:t> (60-80mg/kg/day) in 2 divided doses (max 4.8g/day)</a:t>
            </a:r>
          </a:p>
          <a:p>
            <a:pPr marL="0" indent="0">
              <a:buNone/>
            </a:pPr>
            <a:endParaRPr lang="en-US" dirty="0"/>
          </a:p>
          <a:p>
            <a:pPr>
              <a:buFont typeface="Arial" panose="020B0604020202020204" pitchFamily="34" charset="0"/>
              <a:buChar char="•"/>
            </a:pPr>
            <a:r>
              <a:rPr lang="en-US" dirty="0"/>
              <a:t>Blockade of IL-1, TNF-⍺ receptors, pro inflammatory prostaglandin, leukotrienes</a:t>
            </a:r>
          </a:p>
          <a:p>
            <a:pPr marL="0" indent="0">
              <a:buNone/>
            </a:pPr>
            <a:endParaRPr lang="en-US" dirty="0"/>
          </a:p>
          <a:p>
            <a:r>
              <a:rPr lang="en-US" sz="2800" b="1" dirty="0"/>
              <a:t>Topical/Rectal therapy- </a:t>
            </a:r>
            <a:r>
              <a:rPr lang="en-US" sz="2800" dirty="0"/>
              <a:t>mild to moderate proctitis</a:t>
            </a:r>
          </a:p>
          <a:p>
            <a:pPr marL="0" indent="0">
              <a:buNone/>
            </a:pPr>
            <a:r>
              <a:rPr lang="en-US" dirty="0"/>
              <a:t>    </a:t>
            </a:r>
            <a:r>
              <a:rPr lang="en-US" sz="2400" dirty="0"/>
              <a:t>Rectal 5-ASA enemas  25mg/kg day in once a day (max 1g/day)</a:t>
            </a:r>
          </a:p>
          <a:p>
            <a:pPr marL="0" indent="0">
              <a:buNone/>
            </a:pPr>
            <a:r>
              <a:rPr lang="en-US" sz="2400" dirty="0"/>
              <a:t>   Rectal steroids</a:t>
            </a:r>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61972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B374D1-4669-984E-9E93-0DB4653C3DC9}"/>
              </a:ext>
            </a:extLst>
          </p:cNvPr>
          <p:cNvPicPr>
            <a:picLocks noChangeAspect="1"/>
          </p:cNvPicPr>
          <p:nvPr/>
        </p:nvPicPr>
        <p:blipFill>
          <a:blip r:embed="rId2"/>
          <a:stretch>
            <a:fillRect/>
          </a:stretch>
        </p:blipFill>
        <p:spPr>
          <a:xfrm>
            <a:off x="2729552" y="0"/>
            <a:ext cx="6732896" cy="6858000"/>
          </a:xfrm>
          <a:prstGeom prst="rect">
            <a:avLst/>
          </a:prstGeom>
        </p:spPr>
      </p:pic>
    </p:spTree>
    <p:extLst>
      <p:ext uri="{BB962C8B-B14F-4D97-AF65-F5344CB8AC3E}">
        <p14:creationId xmlns:p14="http://schemas.microsoft.com/office/powerpoint/2010/main" val="1184313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70B2-0B36-D349-BDA1-26BD3475AFFF}"/>
              </a:ext>
            </a:extLst>
          </p:cNvPr>
          <p:cNvSpPr>
            <a:spLocks noGrp="1"/>
          </p:cNvSpPr>
          <p:nvPr>
            <p:ph type="title"/>
          </p:nvPr>
        </p:nvSpPr>
        <p:spPr>
          <a:xfrm>
            <a:off x="1921594" y="624110"/>
            <a:ext cx="8911687" cy="1280890"/>
          </a:xfrm>
        </p:spPr>
        <p:txBody>
          <a:bodyPr>
            <a:normAutofit/>
          </a:bodyPr>
          <a:lstStyle/>
          <a:p>
            <a:r>
              <a:rPr lang="en-US" b="1" dirty="0"/>
              <a:t>Moderate-severe colitis</a:t>
            </a:r>
            <a:br>
              <a:rPr lang="en-US" b="1" dirty="0"/>
            </a:br>
            <a:r>
              <a:rPr lang="en-US" sz="2800" dirty="0"/>
              <a:t>oral steroids- prednisolone</a:t>
            </a:r>
          </a:p>
        </p:txBody>
      </p:sp>
      <p:sp>
        <p:nvSpPr>
          <p:cNvPr id="3" name="Content Placeholder 2">
            <a:extLst>
              <a:ext uri="{FF2B5EF4-FFF2-40B4-BE49-F238E27FC236}">
                <a16:creationId xmlns:a16="http://schemas.microsoft.com/office/drawing/2014/main" id="{B0B8BAD4-1DCD-9241-BC8B-2E10E674DA25}"/>
              </a:ext>
            </a:extLst>
          </p:cNvPr>
          <p:cNvSpPr>
            <a:spLocks noGrp="1"/>
          </p:cNvSpPr>
          <p:nvPr>
            <p:ph idx="1"/>
          </p:nvPr>
        </p:nvSpPr>
        <p:spPr>
          <a:xfrm>
            <a:off x="1921594" y="2133599"/>
            <a:ext cx="10127652" cy="4244051"/>
          </a:xfrm>
        </p:spPr>
        <p:txBody>
          <a:bodyPr>
            <a:normAutofit fontScale="92500" lnSpcReduction="10000"/>
          </a:bodyPr>
          <a:lstStyle/>
          <a:p>
            <a:r>
              <a:rPr lang="en-US" sz="2800" dirty="0"/>
              <a:t>Effective for inducing remission</a:t>
            </a:r>
          </a:p>
          <a:p>
            <a:r>
              <a:rPr lang="en-US" sz="2800" dirty="0"/>
              <a:t>But not for maintaining remission</a:t>
            </a:r>
          </a:p>
          <a:p>
            <a:r>
              <a:rPr lang="en-US" sz="2800" dirty="0"/>
              <a:t>Inhibit protein synthesis which down regulate pro-inflammatory cytokines (TNF- ⍺, IL-1, IL-6)</a:t>
            </a:r>
          </a:p>
          <a:p>
            <a:r>
              <a:rPr lang="en-US" sz="2800" dirty="0"/>
              <a:t>Recommended in moderate disease with systemic symptoms and severe disease without systemic symptoms</a:t>
            </a:r>
          </a:p>
          <a:p>
            <a:r>
              <a:rPr lang="en-US" sz="2800" dirty="0"/>
              <a:t>Dose of prednisolone 1g/kg up to 40mg OD in the morning</a:t>
            </a:r>
          </a:p>
          <a:p>
            <a:r>
              <a:rPr lang="en-US" sz="2800" dirty="0"/>
              <a:t>Total duration 10-12 weeks</a:t>
            </a:r>
          </a:p>
        </p:txBody>
      </p:sp>
    </p:spTree>
    <p:extLst>
      <p:ext uri="{BB962C8B-B14F-4D97-AF65-F5344CB8AC3E}">
        <p14:creationId xmlns:p14="http://schemas.microsoft.com/office/powerpoint/2010/main" val="2607188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50DD-A57A-B94A-870B-64D27A5366A6}"/>
              </a:ext>
            </a:extLst>
          </p:cNvPr>
          <p:cNvSpPr>
            <a:spLocks noGrp="1"/>
          </p:cNvSpPr>
          <p:nvPr>
            <p:ph type="title"/>
          </p:nvPr>
        </p:nvSpPr>
        <p:spPr>
          <a:xfrm>
            <a:off x="1747973" y="589386"/>
            <a:ext cx="8911687" cy="1280890"/>
          </a:xfrm>
        </p:spPr>
        <p:txBody>
          <a:bodyPr>
            <a:normAutofit/>
          </a:bodyPr>
          <a:lstStyle/>
          <a:p>
            <a:r>
              <a:rPr lang="en-US" b="1" dirty="0"/>
              <a:t>Acute Severe colitis (PUCAI &gt;65)</a:t>
            </a:r>
          </a:p>
        </p:txBody>
      </p:sp>
      <p:sp>
        <p:nvSpPr>
          <p:cNvPr id="3" name="Content Placeholder 2">
            <a:extLst>
              <a:ext uri="{FF2B5EF4-FFF2-40B4-BE49-F238E27FC236}">
                <a16:creationId xmlns:a16="http://schemas.microsoft.com/office/drawing/2014/main" id="{00C6BD4B-4FAA-7A45-AACB-5E22D8F89444}"/>
              </a:ext>
            </a:extLst>
          </p:cNvPr>
          <p:cNvSpPr>
            <a:spLocks noGrp="1"/>
          </p:cNvSpPr>
          <p:nvPr>
            <p:ph idx="1"/>
          </p:nvPr>
        </p:nvSpPr>
        <p:spPr>
          <a:xfrm>
            <a:off x="1342664" y="1562582"/>
            <a:ext cx="10706582" cy="5469038"/>
          </a:xfrm>
        </p:spPr>
        <p:txBody>
          <a:bodyPr>
            <a:normAutofit/>
          </a:bodyPr>
          <a:lstStyle/>
          <a:p>
            <a:r>
              <a:rPr lang="en-US" sz="2800" dirty="0"/>
              <a:t>IV methylprednisolone 1 mg/k/day (up to 40 mg/day) once daily in the morning is recommended as the initial treatment </a:t>
            </a:r>
          </a:p>
          <a:p>
            <a:r>
              <a:rPr lang="en-US" sz="2800" dirty="0"/>
              <a:t>a higher dose of 1.5 mg/k/day (up to 60 mg/day) in 1 or 2 divided daily doses should be reserved to the more severe end of the spectrum and for children who have failed oral steroids before admission </a:t>
            </a:r>
          </a:p>
          <a:p>
            <a:r>
              <a:rPr lang="en-US" sz="2800" dirty="0"/>
              <a:t>AXR should be performed with a low threshold  in children with abdominal tenderness or distension, significant pain and those with systemic toxicity</a:t>
            </a:r>
          </a:p>
        </p:txBody>
      </p:sp>
    </p:spTree>
    <p:extLst>
      <p:ext uri="{BB962C8B-B14F-4D97-AF65-F5344CB8AC3E}">
        <p14:creationId xmlns:p14="http://schemas.microsoft.com/office/powerpoint/2010/main" val="7220416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817D-4CE5-DE48-9889-56DFB71E520F}"/>
              </a:ext>
            </a:extLst>
          </p:cNvPr>
          <p:cNvSpPr>
            <a:spLocks noGrp="1"/>
          </p:cNvSpPr>
          <p:nvPr>
            <p:ph type="title"/>
          </p:nvPr>
        </p:nvSpPr>
        <p:spPr>
          <a:xfrm>
            <a:off x="1805847" y="554662"/>
            <a:ext cx="8911687" cy="1280890"/>
          </a:xfrm>
        </p:spPr>
        <p:txBody>
          <a:bodyPr/>
          <a:lstStyle/>
          <a:p>
            <a:r>
              <a:rPr lang="en-US" b="1" dirty="0"/>
              <a:t>Toxic megacolon</a:t>
            </a:r>
          </a:p>
        </p:txBody>
      </p:sp>
      <p:pic>
        <p:nvPicPr>
          <p:cNvPr id="4" name="Content Placeholder 3">
            <a:extLst>
              <a:ext uri="{FF2B5EF4-FFF2-40B4-BE49-F238E27FC236}">
                <a16:creationId xmlns:a16="http://schemas.microsoft.com/office/drawing/2014/main" id="{344AA7C9-A886-DE4A-9BB9-1C662A3B4B8A}"/>
              </a:ext>
            </a:extLst>
          </p:cNvPr>
          <p:cNvPicPr>
            <a:picLocks noGrp="1" noChangeAspect="1"/>
          </p:cNvPicPr>
          <p:nvPr>
            <p:ph idx="1"/>
          </p:nvPr>
        </p:nvPicPr>
        <p:blipFill>
          <a:blip r:embed="rId2"/>
          <a:stretch>
            <a:fillRect/>
          </a:stretch>
        </p:blipFill>
        <p:spPr>
          <a:xfrm>
            <a:off x="914400" y="2500513"/>
            <a:ext cx="10363200" cy="3157137"/>
          </a:xfrm>
          <a:prstGeom prst="rect">
            <a:avLst/>
          </a:prstGeom>
        </p:spPr>
      </p:pic>
    </p:spTree>
    <p:extLst>
      <p:ext uri="{BB962C8B-B14F-4D97-AF65-F5344CB8AC3E}">
        <p14:creationId xmlns:p14="http://schemas.microsoft.com/office/powerpoint/2010/main" val="3431202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D502-A979-514B-80F7-9A901A038FDC}"/>
              </a:ext>
            </a:extLst>
          </p:cNvPr>
          <p:cNvSpPr>
            <a:spLocks noGrp="1"/>
          </p:cNvSpPr>
          <p:nvPr>
            <p:ph type="title"/>
          </p:nvPr>
        </p:nvSpPr>
        <p:spPr>
          <a:xfrm>
            <a:off x="1640156" y="519938"/>
            <a:ext cx="8911687" cy="1280890"/>
          </a:xfrm>
        </p:spPr>
        <p:txBody>
          <a:bodyPr>
            <a:normAutofit/>
          </a:bodyPr>
          <a:lstStyle/>
          <a:p>
            <a:r>
              <a:rPr lang="en-US" b="1" dirty="0"/>
              <a:t>Management of toxic megacolon</a:t>
            </a:r>
          </a:p>
        </p:txBody>
      </p:sp>
      <p:sp>
        <p:nvSpPr>
          <p:cNvPr id="3" name="Content Placeholder 2">
            <a:extLst>
              <a:ext uri="{FF2B5EF4-FFF2-40B4-BE49-F238E27FC236}">
                <a16:creationId xmlns:a16="http://schemas.microsoft.com/office/drawing/2014/main" id="{206A3EBF-79CA-B142-BFCE-56F23708E1E4}"/>
              </a:ext>
            </a:extLst>
          </p:cNvPr>
          <p:cNvSpPr>
            <a:spLocks noGrp="1"/>
          </p:cNvSpPr>
          <p:nvPr>
            <p:ph idx="1"/>
          </p:nvPr>
        </p:nvSpPr>
        <p:spPr>
          <a:xfrm>
            <a:off x="1640156" y="2064152"/>
            <a:ext cx="8915400" cy="3777622"/>
          </a:xfrm>
        </p:spPr>
        <p:txBody>
          <a:bodyPr>
            <a:noAutofit/>
          </a:bodyPr>
          <a:lstStyle/>
          <a:p>
            <a:r>
              <a:rPr lang="en-US" sz="2800" dirty="0"/>
              <a:t>IV fluid resuscitation</a:t>
            </a:r>
          </a:p>
          <a:p>
            <a:r>
              <a:rPr lang="en-US" sz="2800" dirty="0"/>
              <a:t>IV corticosteroid</a:t>
            </a:r>
          </a:p>
          <a:p>
            <a:r>
              <a:rPr lang="en-US" sz="2800" dirty="0"/>
              <a:t>IV antibiotics- ampicillin, gentamicin, metronidazole (covering gram negative and anaerobic bacteria)</a:t>
            </a:r>
          </a:p>
          <a:p>
            <a:r>
              <a:rPr lang="en-US" sz="2800" dirty="0"/>
              <a:t>Bowel rest</a:t>
            </a:r>
          </a:p>
          <a:p>
            <a:r>
              <a:rPr lang="en-US" sz="2800" dirty="0"/>
              <a:t>NG decompression</a:t>
            </a:r>
          </a:p>
          <a:p>
            <a:r>
              <a:rPr lang="en-US" sz="2800" dirty="0"/>
              <a:t>preparation for surgery</a:t>
            </a:r>
          </a:p>
        </p:txBody>
      </p:sp>
    </p:spTree>
    <p:extLst>
      <p:ext uri="{BB962C8B-B14F-4D97-AF65-F5344CB8AC3E}">
        <p14:creationId xmlns:p14="http://schemas.microsoft.com/office/powerpoint/2010/main" val="12237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B839F-B315-9376-05E5-B9763F204633}"/>
              </a:ext>
            </a:extLst>
          </p:cNvPr>
          <p:cNvSpPr>
            <a:spLocks noGrp="1"/>
          </p:cNvSpPr>
          <p:nvPr>
            <p:ph type="title"/>
          </p:nvPr>
        </p:nvSpPr>
        <p:spPr/>
        <p:txBody>
          <a:bodyPr/>
          <a:lstStyle/>
          <a:p>
            <a:r>
              <a:rPr lang="en-LK" b="1" dirty="0"/>
              <a:t>Epidemiology</a:t>
            </a:r>
          </a:p>
        </p:txBody>
      </p:sp>
      <p:sp>
        <p:nvSpPr>
          <p:cNvPr id="3" name="Content Placeholder 2">
            <a:extLst>
              <a:ext uri="{FF2B5EF4-FFF2-40B4-BE49-F238E27FC236}">
                <a16:creationId xmlns:a16="http://schemas.microsoft.com/office/drawing/2014/main" id="{688FAE27-2B3C-EE29-011B-DE2B32544213}"/>
              </a:ext>
            </a:extLst>
          </p:cNvPr>
          <p:cNvSpPr>
            <a:spLocks noGrp="1"/>
          </p:cNvSpPr>
          <p:nvPr>
            <p:ph idx="1"/>
          </p:nvPr>
        </p:nvSpPr>
        <p:spPr/>
        <p:txBody>
          <a:bodyPr>
            <a:normAutofit fontScale="92500" lnSpcReduction="10000"/>
          </a:bodyPr>
          <a:lstStyle/>
          <a:p>
            <a:r>
              <a:rPr lang="en-GB" dirty="0"/>
              <a:t>Ulcerative colitis is more prevalent than Crohn’s disease </a:t>
            </a:r>
          </a:p>
          <a:p>
            <a:r>
              <a:rPr lang="en-GB" dirty="0"/>
              <a:t>North America and northern Europe have the highest incidence and prevalence rates of ulcerative colitis,</a:t>
            </a:r>
          </a:p>
          <a:p>
            <a:r>
              <a:rPr lang="en-GB" dirty="0"/>
              <a:t>Ulcerative colitis has a bimodal pattern of incidence, with the main onset peak between ages 15 and 30 years, and a second smaller peak between ages 50 and 70 years. </a:t>
            </a:r>
          </a:p>
          <a:p>
            <a:r>
              <a:rPr lang="en-GB" dirty="0"/>
              <a:t>A family history of inflammatory bowel disease is the most important independent risk factor. The risk is particularly high in first-degree relatives: 5·7–15·5% of patients with ulcerative colitis have a first-degree relative with the same disease</a:t>
            </a:r>
          </a:p>
          <a:p>
            <a:endParaRPr lang="en-LK" dirty="0"/>
          </a:p>
        </p:txBody>
      </p:sp>
    </p:spTree>
    <p:extLst>
      <p:ext uri="{BB962C8B-B14F-4D97-AF65-F5344CB8AC3E}">
        <p14:creationId xmlns:p14="http://schemas.microsoft.com/office/powerpoint/2010/main" val="13056650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85A8-C79D-6A46-B617-76C670E3FA28}"/>
              </a:ext>
            </a:extLst>
          </p:cNvPr>
          <p:cNvSpPr>
            <a:spLocks noGrp="1"/>
          </p:cNvSpPr>
          <p:nvPr>
            <p:ph type="title"/>
          </p:nvPr>
        </p:nvSpPr>
        <p:spPr/>
        <p:txBody>
          <a:bodyPr/>
          <a:lstStyle/>
          <a:p>
            <a:r>
              <a:rPr lang="en-US" b="1" dirty="0"/>
              <a:t>Second line medications</a:t>
            </a:r>
          </a:p>
        </p:txBody>
      </p:sp>
      <p:sp>
        <p:nvSpPr>
          <p:cNvPr id="3" name="Text Placeholder 2">
            <a:extLst>
              <a:ext uri="{FF2B5EF4-FFF2-40B4-BE49-F238E27FC236}">
                <a16:creationId xmlns:a16="http://schemas.microsoft.com/office/drawing/2014/main" id="{242A1367-2A54-6747-800F-2CA2E4887F7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65317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86678-0874-2649-B186-6E80E8AE502E}"/>
              </a:ext>
            </a:extLst>
          </p:cNvPr>
          <p:cNvSpPr>
            <a:spLocks noGrp="1"/>
          </p:cNvSpPr>
          <p:nvPr>
            <p:ph type="title"/>
          </p:nvPr>
        </p:nvSpPr>
        <p:spPr>
          <a:xfrm>
            <a:off x="1759548" y="543087"/>
            <a:ext cx="8911687" cy="903748"/>
          </a:xfrm>
        </p:spPr>
        <p:txBody>
          <a:bodyPr>
            <a:normAutofit fontScale="90000"/>
          </a:bodyPr>
          <a:lstStyle/>
          <a:p>
            <a:r>
              <a:rPr lang="en-US" b="1" dirty="0"/>
              <a:t>Immunomodulators</a:t>
            </a:r>
            <a:br>
              <a:rPr lang="en-US" b="1" dirty="0"/>
            </a:br>
            <a:endParaRPr lang="en-US" b="1" dirty="0"/>
          </a:p>
        </p:txBody>
      </p:sp>
      <p:sp>
        <p:nvSpPr>
          <p:cNvPr id="3" name="Content Placeholder 2">
            <a:extLst>
              <a:ext uri="{FF2B5EF4-FFF2-40B4-BE49-F238E27FC236}">
                <a16:creationId xmlns:a16="http://schemas.microsoft.com/office/drawing/2014/main" id="{B4B2B43E-3559-5441-9CDC-1786FEAEB4B0}"/>
              </a:ext>
            </a:extLst>
          </p:cNvPr>
          <p:cNvSpPr>
            <a:spLocks noGrp="1"/>
          </p:cNvSpPr>
          <p:nvPr>
            <p:ph idx="1"/>
          </p:nvPr>
        </p:nvSpPr>
        <p:spPr>
          <a:xfrm>
            <a:off x="1574354" y="1635889"/>
            <a:ext cx="10247532" cy="5113254"/>
          </a:xfrm>
        </p:spPr>
        <p:txBody>
          <a:bodyPr>
            <a:normAutofit fontScale="92500" lnSpcReduction="20000"/>
          </a:bodyPr>
          <a:lstStyle/>
          <a:p>
            <a:r>
              <a:rPr lang="en-US" sz="2800" dirty="0"/>
              <a:t>Thiopurines (azathioprine/mercaptopurine)</a:t>
            </a:r>
          </a:p>
          <a:p>
            <a:r>
              <a:rPr lang="en-US" sz="2800" dirty="0"/>
              <a:t>Inhibit the proliferation of T and B lymphocytes result in reduction in cytotoxic T cells </a:t>
            </a:r>
          </a:p>
          <a:p>
            <a:r>
              <a:rPr lang="en-US" sz="2800" dirty="0"/>
              <a:t>Ineffective for induction of remission</a:t>
            </a:r>
          </a:p>
          <a:p>
            <a:r>
              <a:rPr lang="en-US" sz="2800" dirty="0"/>
              <a:t>Indications</a:t>
            </a:r>
          </a:p>
          <a:p>
            <a:pPr marL="0" indent="0">
              <a:buNone/>
            </a:pPr>
            <a:r>
              <a:rPr lang="en-US" sz="2800" dirty="0"/>
              <a:t>	- children with 5-ASA intolerance</a:t>
            </a:r>
          </a:p>
          <a:p>
            <a:pPr marL="0" indent="0">
              <a:buNone/>
            </a:pPr>
            <a:r>
              <a:rPr lang="en-US" sz="2800" dirty="0"/>
              <a:t>	- those with frequently relapsing (2-3 relapses/year)</a:t>
            </a:r>
          </a:p>
          <a:p>
            <a:pPr marL="0" indent="0">
              <a:buNone/>
            </a:pPr>
            <a:r>
              <a:rPr lang="en-US" sz="2800" dirty="0"/>
              <a:t>	- steroid-dependent disease</a:t>
            </a:r>
          </a:p>
          <a:p>
            <a:pPr marL="0" indent="0">
              <a:buNone/>
            </a:pPr>
            <a:r>
              <a:rPr lang="en-US" sz="2800" dirty="0"/>
              <a:t>	- maintenance treatment after inducing remission by  	 	  steroids in acute severe colitis </a:t>
            </a:r>
          </a:p>
        </p:txBody>
      </p:sp>
    </p:spTree>
    <p:extLst>
      <p:ext uri="{BB962C8B-B14F-4D97-AF65-F5344CB8AC3E}">
        <p14:creationId xmlns:p14="http://schemas.microsoft.com/office/powerpoint/2010/main" val="466057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400E-5A04-134F-BC8A-272E097B091F}"/>
              </a:ext>
            </a:extLst>
          </p:cNvPr>
          <p:cNvSpPr>
            <a:spLocks noGrp="1"/>
          </p:cNvSpPr>
          <p:nvPr>
            <p:ph type="title"/>
          </p:nvPr>
        </p:nvSpPr>
        <p:spPr>
          <a:xfrm>
            <a:off x="1640156" y="427340"/>
            <a:ext cx="8911687" cy="950048"/>
          </a:xfrm>
        </p:spPr>
        <p:txBody>
          <a:bodyPr>
            <a:normAutofit/>
          </a:bodyPr>
          <a:lstStyle/>
          <a:p>
            <a:r>
              <a:rPr lang="en-US" b="1" dirty="0"/>
              <a:t>Immunomodulators </a:t>
            </a:r>
            <a:r>
              <a:rPr lang="en-US" b="1" dirty="0" err="1"/>
              <a:t>ctd</a:t>
            </a:r>
            <a:endParaRPr lang="en-US" b="1" dirty="0"/>
          </a:p>
        </p:txBody>
      </p:sp>
      <p:sp>
        <p:nvSpPr>
          <p:cNvPr id="3" name="Content Placeholder 2">
            <a:extLst>
              <a:ext uri="{FF2B5EF4-FFF2-40B4-BE49-F238E27FC236}">
                <a16:creationId xmlns:a16="http://schemas.microsoft.com/office/drawing/2014/main" id="{DF5FCCD2-0EBA-3649-AC95-AE6168638D97}"/>
              </a:ext>
            </a:extLst>
          </p:cNvPr>
          <p:cNvSpPr>
            <a:spLocks noGrp="1"/>
          </p:cNvSpPr>
          <p:nvPr>
            <p:ph idx="1"/>
          </p:nvPr>
        </p:nvSpPr>
        <p:spPr>
          <a:xfrm>
            <a:off x="1284789" y="1551008"/>
            <a:ext cx="10907211" cy="5306992"/>
          </a:xfrm>
        </p:spPr>
        <p:txBody>
          <a:bodyPr>
            <a:normAutofit fontScale="92500"/>
          </a:bodyPr>
          <a:lstStyle/>
          <a:p>
            <a:r>
              <a:rPr lang="en-US" sz="2800" dirty="0"/>
              <a:t>Therapeutic effect may take up to 10-14 weeks after starting treatment</a:t>
            </a:r>
          </a:p>
          <a:p>
            <a:r>
              <a:rPr lang="en-US" sz="2800" dirty="0"/>
              <a:t>Dose</a:t>
            </a:r>
          </a:p>
          <a:p>
            <a:pPr marL="0" indent="0">
              <a:buNone/>
            </a:pPr>
            <a:r>
              <a:rPr lang="en-US" sz="2800" dirty="0"/>
              <a:t>	- Azathioprine 2.5mg/kg OD</a:t>
            </a:r>
          </a:p>
          <a:p>
            <a:pPr marL="0" indent="0">
              <a:buNone/>
            </a:pPr>
            <a:r>
              <a:rPr lang="en-US" sz="2800" dirty="0"/>
              <a:t>	- Mercaptopurine 1-1.5mg/kg OD</a:t>
            </a:r>
          </a:p>
          <a:p>
            <a:r>
              <a:rPr lang="en-US" sz="2800" dirty="0"/>
              <a:t>Testing the activity of the enzyme: thiopurine methyltransferase (TPMT) is recommended to guide the dose to avoid SEs</a:t>
            </a:r>
          </a:p>
          <a:p>
            <a:r>
              <a:rPr lang="en-US" sz="2800" dirty="0"/>
              <a:t>Measurement of metabolites of thiopurines 6-MMP and 6-TG may be helpful in assessing compliance and to assess possible toxicity</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8498861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69D83B-5CA8-E84C-8B95-86BF52BA2319}"/>
              </a:ext>
            </a:extLst>
          </p:cNvPr>
          <p:cNvSpPr>
            <a:spLocks noGrp="1"/>
          </p:cNvSpPr>
          <p:nvPr>
            <p:ph idx="1"/>
          </p:nvPr>
        </p:nvSpPr>
        <p:spPr>
          <a:xfrm>
            <a:off x="1860007" y="825660"/>
            <a:ext cx="10004044" cy="5841357"/>
          </a:xfrm>
        </p:spPr>
        <p:txBody>
          <a:bodyPr>
            <a:normAutofit fontScale="92500" lnSpcReduction="10000"/>
          </a:bodyPr>
          <a:lstStyle/>
          <a:p>
            <a:endParaRPr lang="en-US" sz="2800" dirty="0"/>
          </a:p>
          <a:p>
            <a:r>
              <a:rPr lang="en-US" sz="2800" dirty="0"/>
              <a:t>should be discontinued in significant myelosuppression, hepatotoxicity, pancreatitis </a:t>
            </a:r>
          </a:p>
          <a:p>
            <a:r>
              <a:rPr lang="en-US" sz="2800" dirty="0"/>
              <a:t>fever, pancreatitis, rash, nausea, vomiting, diarrhea, arthralgia </a:t>
            </a:r>
            <a:r>
              <a:rPr lang="en-US" sz="2800" b="1" dirty="0"/>
              <a:t>(dose- independent SEs)</a:t>
            </a:r>
          </a:p>
          <a:p>
            <a:r>
              <a:rPr lang="en-US" sz="2800" dirty="0"/>
              <a:t>Leucopenia, thrombocytopenia, infections, hepatitis, pancreatitis </a:t>
            </a:r>
            <a:r>
              <a:rPr lang="en-US" sz="2800" b="1" dirty="0"/>
              <a:t>(dose dependent SEs)</a:t>
            </a:r>
          </a:p>
          <a:p>
            <a:r>
              <a:rPr lang="en-US" sz="2800" dirty="0"/>
              <a:t>Increase the risk of non-Hodgkin lymphoma and T-cell lymphoma (HSTCL)</a:t>
            </a:r>
          </a:p>
          <a:p>
            <a:endParaRPr lang="en-US" sz="2800" dirty="0"/>
          </a:p>
          <a:p>
            <a:pPr marL="0" indent="0">
              <a:buNone/>
            </a:pPr>
            <a:r>
              <a:rPr lang="en-US" sz="2800" dirty="0"/>
              <a:t> </a:t>
            </a:r>
          </a:p>
          <a:p>
            <a:pPr marL="0" indent="0">
              <a:buNone/>
            </a:pPr>
            <a:endParaRPr lang="en-US" sz="2800" dirty="0"/>
          </a:p>
        </p:txBody>
      </p:sp>
    </p:spTree>
    <p:extLst>
      <p:ext uri="{BB962C8B-B14F-4D97-AF65-F5344CB8AC3E}">
        <p14:creationId xmlns:p14="http://schemas.microsoft.com/office/powerpoint/2010/main" val="2188925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3CB32-F53C-534C-AB0C-97AFC83AAF76}"/>
              </a:ext>
            </a:extLst>
          </p:cNvPr>
          <p:cNvSpPr>
            <a:spLocks noGrp="1"/>
          </p:cNvSpPr>
          <p:nvPr>
            <p:ph type="title"/>
          </p:nvPr>
        </p:nvSpPr>
        <p:spPr>
          <a:xfrm>
            <a:off x="1724823" y="647260"/>
            <a:ext cx="8911687" cy="1280890"/>
          </a:xfrm>
        </p:spPr>
        <p:txBody>
          <a:bodyPr>
            <a:normAutofit/>
          </a:bodyPr>
          <a:lstStyle/>
          <a:p>
            <a:r>
              <a:rPr lang="en-US" b="1" dirty="0"/>
              <a:t>Biological Agents</a:t>
            </a:r>
            <a:br>
              <a:rPr lang="en-US" b="1" dirty="0"/>
            </a:br>
            <a:r>
              <a:rPr lang="en-US" sz="2800" b="1" dirty="0"/>
              <a:t>1. Infliximab           2. Adalimumab</a:t>
            </a:r>
          </a:p>
        </p:txBody>
      </p:sp>
      <p:sp>
        <p:nvSpPr>
          <p:cNvPr id="3" name="Content Placeholder 2">
            <a:extLst>
              <a:ext uri="{FF2B5EF4-FFF2-40B4-BE49-F238E27FC236}">
                <a16:creationId xmlns:a16="http://schemas.microsoft.com/office/drawing/2014/main" id="{A26EBDF9-FD20-B34D-ADF1-6489F8DD3A2C}"/>
              </a:ext>
            </a:extLst>
          </p:cNvPr>
          <p:cNvSpPr>
            <a:spLocks noGrp="1"/>
          </p:cNvSpPr>
          <p:nvPr>
            <p:ph idx="1"/>
          </p:nvPr>
        </p:nvSpPr>
        <p:spPr>
          <a:xfrm>
            <a:off x="1551777" y="1789254"/>
            <a:ext cx="10428020" cy="4750442"/>
          </a:xfrm>
        </p:spPr>
        <p:txBody>
          <a:bodyPr>
            <a:normAutofit fontScale="92500" lnSpcReduction="10000"/>
          </a:bodyPr>
          <a:lstStyle/>
          <a:p>
            <a:r>
              <a:rPr lang="en-US" sz="2400" dirty="0"/>
              <a:t>TNF is produced by macrophages, fibroblasts, adipocytes and T cells and acts as a pro-inflammatory cytokine</a:t>
            </a:r>
          </a:p>
          <a:p>
            <a:r>
              <a:rPr lang="en-US" sz="2400" dirty="0"/>
              <a:t>Monoclonal antibodies targeting TNF ⍺</a:t>
            </a:r>
          </a:p>
          <a:p>
            <a:r>
              <a:rPr lang="en-US" sz="2400" dirty="0"/>
              <a:t>Indications</a:t>
            </a:r>
          </a:p>
          <a:p>
            <a:pPr marL="0" indent="0">
              <a:buNone/>
            </a:pPr>
            <a:r>
              <a:rPr lang="en-US" sz="2400" dirty="0"/>
              <a:t>	- children with persistently active, or steroid-dependent  </a:t>
            </a:r>
          </a:p>
          <a:p>
            <a:pPr marL="0" indent="0">
              <a:buNone/>
            </a:pPr>
            <a:r>
              <a:rPr lang="en-US" sz="2400" dirty="0"/>
              <a:t>       UC, uncontrolled by 5-ASA and thiopurines</a:t>
            </a:r>
          </a:p>
          <a:p>
            <a:pPr marL="0" indent="0">
              <a:buNone/>
            </a:pPr>
            <a:r>
              <a:rPr lang="en-US" sz="2400" dirty="0"/>
              <a:t>	- steroid refractory disease</a:t>
            </a:r>
          </a:p>
          <a:p>
            <a:pPr marL="0" indent="0">
              <a:buNone/>
            </a:pPr>
            <a:endParaRPr lang="en-US" sz="2400" dirty="0"/>
          </a:p>
          <a:p>
            <a:r>
              <a:rPr lang="en-US" sz="2400" dirty="0"/>
              <a:t>Adalimumab should only use in those who intolerant to Infliximab or those who lost response</a:t>
            </a:r>
          </a:p>
          <a:p>
            <a:endParaRPr lang="en-US" dirty="0"/>
          </a:p>
        </p:txBody>
      </p:sp>
    </p:spTree>
    <p:extLst>
      <p:ext uri="{BB962C8B-B14F-4D97-AF65-F5344CB8AC3E}">
        <p14:creationId xmlns:p14="http://schemas.microsoft.com/office/powerpoint/2010/main" val="18393540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FF033-B502-1048-AA21-89CFFB891C68}"/>
              </a:ext>
            </a:extLst>
          </p:cNvPr>
          <p:cNvSpPr>
            <a:spLocks noGrp="1"/>
          </p:cNvSpPr>
          <p:nvPr>
            <p:ph type="title"/>
          </p:nvPr>
        </p:nvSpPr>
        <p:spPr>
          <a:xfrm>
            <a:off x="1640156" y="648015"/>
            <a:ext cx="8911687" cy="892174"/>
          </a:xfrm>
        </p:spPr>
        <p:txBody>
          <a:bodyPr>
            <a:normAutofit/>
          </a:bodyPr>
          <a:lstStyle/>
          <a:p>
            <a:r>
              <a:rPr lang="en-US" b="1" dirty="0"/>
              <a:t>Infliximab (IFX)</a:t>
            </a:r>
          </a:p>
        </p:txBody>
      </p:sp>
      <p:sp>
        <p:nvSpPr>
          <p:cNvPr id="3" name="Content Placeholder 2">
            <a:extLst>
              <a:ext uri="{FF2B5EF4-FFF2-40B4-BE49-F238E27FC236}">
                <a16:creationId xmlns:a16="http://schemas.microsoft.com/office/drawing/2014/main" id="{86F9834F-0FD1-4242-8C36-DF0C401A9DED}"/>
              </a:ext>
            </a:extLst>
          </p:cNvPr>
          <p:cNvSpPr>
            <a:spLocks noGrp="1"/>
          </p:cNvSpPr>
          <p:nvPr>
            <p:ph idx="1"/>
          </p:nvPr>
        </p:nvSpPr>
        <p:spPr>
          <a:xfrm>
            <a:off x="1640156" y="1540944"/>
            <a:ext cx="10443814" cy="5102923"/>
          </a:xfrm>
        </p:spPr>
        <p:txBody>
          <a:bodyPr>
            <a:normAutofit fontScale="92500" lnSpcReduction="20000"/>
          </a:bodyPr>
          <a:lstStyle/>
          <a:p>
            <a:r>
              <a:rPr lang="en-US" sz="2600" dirty="0"/>
              <a:t>First line biological agent  in pediatric UC</a:t>
            </a:r>
          </a:p>
          <a:p>
            <a:r>
              <a:rPr lang="en-US" sz="2600" dirty="0"/>
              <a:t>Recombinant chimeric monoclonal antibody</a:t>
            </a:r>
          </a:p>
          <a:p>
            <a:r>
              <a:rPr lang="en-US" sz="2600" dirty="0"/>
              <a:t>Effective in inducing clinical remission, promoting mucosal healing and reducing the need of colectomy</a:t>
            </a:r>
          </a:p>
          <a:p>
            <a:r>
              <a:rPr lang="en-US" sz="2600" dirty="0"/>
              <a:t>Administered at 5mg/kg (3 induction doses &gt;6 weeks followed by 5mg/kg every 8 weeks for maintenance)</a:t>
            </a:r>
          </a:p>
          <a:p>
            <a:r>
              <a:rPr lang="en-US" sz="2600" dirty="0"/>
              <a:t>Monitor serum IFX levels and Abs to IFX </a:t>
            </a:r>
          </a:p>
          <a:p>
            <a:r>
              <a:rPr lang="en-US" sz="2600" dirty="0"/>
              <a:t>When IFX levels low and IFX abs negative- dose escalation is indicated</a:t>
            </a:r>
          </a:p>
          <a:p>
            <a:r>
              <a:rPr lang="en-US" sz="2600" dirty="0"/>
              <a:t>IFX levels undetected in the presence of IFX abs- loss of response (dose escalation or switching to a different drug)</a:t>
            </a:r>
          </a:p>
        </p:txBody>
      </p:sp>
      <p:pic>
        <p:nvPicPr>
          <p:cNvPr id="4" name="Audio Recording Oct 16, 2023 at 15:04:48">
            <a:hlinkClick r:id="" action="ppaction://media"/>
            <a:extLst>
              <a:ext uri="{FF2B5EF4-FFF2-40B4-BE49-F238E27FC236}">
                <a16:creationId xmlns:a16="http://schemas.microsoft.com/office/drawing/2014/main" id="{4C95B91D-41D9-7DD2-F5D7-422972BCDA7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50756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030FC-9337-CC4A-88BB-C512BD9AE76C}"/>
              </a:ext>
            </a:extLst>
          </p:cNvPr>
          <p:cNvSpPr>
            <a:spLocks noGrp="1"/>
          </p:cNvSpPr>
          <p:nvPr>
            <p:ph type="title"/>
          </p:nvPr>
        </p:nvSpPr>
        <p:spPr>
          <a:xfrm>
            <a:off x="1640156" y="600960"/>
            <a:ext cx="8911687" cy="1280890"/>
          </a:xfrm>
        </p:spPr>
        <p:txBody>
          <a:bodyPr/>
          <a:lstStyle/>
          <a:p>
            <a:r>
              <a:rPr lang="en-US" b="1" dirty="0"/>
              <a:t>Adalimumab</a:t>
            </a:r>
          </a:p>
        </p:txBody>
      </p:sp>
      <p:sp>
        <p:nvSpPr>
          <p:cNvPr id="3" name="Content Placeholder 2">
            <a:extLst>
              <a:ext uri="{FF2B5EF4-FFF2-40B4-BE49-F238E27FC236}">
                <a16:creationId xmlns:a16="http://schemas.microsoft.com/office/drawing/2014/main" id="{C5734825-0E1F-4C41-AE1A-36536823C522}"/>
              </a:ext>
            </a:extLst>
          </p:cNvPr>
          <p:cNvSpPr>
            <a:spLocks noGrp="1"/>
          </p:cNvSpPr>
          <p:nvPr>
            <p:ph idx="1"/>
          </p:nvPr>
        </p:nvSpPr>
        <p:spPr>
          <a:xfrm>
            <a:off x="1385888" y="1881850"/>
            <a:ext cx="10344149" cy="4375190"/>
          </a:xfrm>
        </p:spPr>
        <p:txBody>
          <a:bodyPr>
            <a:normAutofit/>
          </a:bodyPr>
          <a:lstStyle/>
          <a:p>
            <a:r>
              <a:rPr lang="en-US" sz="2800" dirty="0"/>
              <a:t>Fully human recombinant IgG</a:t>
            </a:r>
          </a:p>
          <a:p>
            <a:r>
              <a:rPr lang="en-US" sz="2800" dirty="0"/>
              <a:t>Started at 100mg/m</a:t>
            </a:r>
            <a:r>
              <a:rPr lang="en-US" sz="2800" baseline="30000" dirty="0"/>
              <a:t>2 </a:t>
            </a:r>
            <a:r>
              <a:rPr lang="en-US" sz="2800" dirty="0"/>
              <a:t> up to 160mg, followed by 50mg/m</a:t>
            </a:r>
            <a:r>
              <a:rPr lang="en-US" sz="2800" baseline="30000" dirty="0"/>
              <a:t>2 </a:t>
            </a:r>
            <a:r>
              <a:rPr lang="en-US" sz="2800" dirty="0"/>
              <a:t> up to 80mg after 2 weeks  and then 25mg/m</a:t>
            </a:r>
            <a:r>
              <a:rPr lang="en-US" sz="2800" baseline="30000" dirty="0"/>
              <a:t>2 </a:t>
            </a:r>
            <a:r>
              <a:rPr lang="en-US" sz="2800" dirty="0"/>
              <a:t> up to 40mg every other week</a:t>
            </a:r>
          </a:p>
        </p:txBody>
      </p:sp>
    </p:spTree>
    <p:extLst>
      <p:ext uri="{BB962C8B-B14F-4D97-AF65-F5344CB8AC3E}">
        <p14:creationId xmlns:p14="http://schemas.microsoft.com/office/powerpoint/2010/main" val="4481098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A5F7-5D72-1767-6937-277EE35A5A8F}"/>
              </a:ext>
            </a:extLst>
          </p:cNvPr>
          <p:cNvSpPr>
            <a:spLocks noGrp="1"/>
          </p:cNvSpPr>
          <p:nvPr>
            <p:ph type="title"/>
          </p:nvPr>
        </p:nvSpPr>
        <p:spPr/>
        <p:txBody>
          <a:bodyPr/>
          <a:lstStyle/>
          <a:p>
            <a:pPr algn="ctr"/>
            <a:r>
              <a:rPr lang="en-US" altLang="en-US" b="1" kern="0" dirty="0">
                <a:solidFill>
                  <a:srgbClr val="002B5C"/>
                </a:solidFill>
                <a:latin typeface="Lato" panose="020F0502020204030203" pitchFamily="34" charset="0"/>
                <a:ea typeface="Lato" panose="020F0502020204030203" pitchFamily="34" charset="0"/>
                <a:cs typeface="Lato" panose="020F0502020204030203" pitchFamily="34" charset="0"/>
              </a:rPr>
              <a:t>Iron deficiency </a:t>
            </a:r>
            <a:r>
              <a:rPr lang="en-US" altLang="en-US" b="1" kern="0" dirty="0" err="1">
                <a:solidFill>
                  <a:srgbClr val="002B5C"/>
                </a:solidFill>
                <a:latin typeface="Lato" panose="020F0502020204030203" pitchFamily="34" charset="0"/>
                <a:ea typeface="Lato" panose="020F0502020204030203" pitchFamily="34" charset="0"/>
                <a:cs typeface="Lato" panose="020F0502020204030203" pitchFamily="34" charset="0"/>
              </a:rPr>
              <a:t>anaemia</a:t>
            </a:r>
            <a:br>
              <a:rPr lang="en-US" altLang="en-US" b="1" kern="0" dirty="0">
                <a:solidFill>
                  <a:srgbClr val="002B5C"/>
                </a:solidFill>
                <a:latin typeface="Lato" panose="020F0502020204030203" pitchFamily="34" charset="0"/>
                <a:ea typeface="Lato" panose="020F0502020204030203" pitchFamily="34" charset="0"/>
                <a:cs typeface="Lato" panose="020F0502020204030203" pitchFamily="34" charset="0"/>
              </a:rPr>
            </a:br>
            <a:endParaRPr lang="en-LK" dirty="0"/>
          </a:p>
        </p:txBody>
      </p:sp>
      <p:sp>
        <p:nvSpPr>
          <p:cNvPr id="3" name="Content Placeholder 2">
            <a:extLst>
              <a:ext uri="{FF2B5EF4-FFF2-40B4-BE49-F238E27FC236}">
                <a16:creationId xmlns:a16="http://schemas.microsoft.com/office/drawing/2014/main" id="{9C934930-B00B-3229-63E5-39F2DE0742E6}"/>
              </a:ext>
            </a:extLst>
          </p:cNvPr>
          <p:cNvSpPr>
            <a:spLocks noGrp="1"/>
          </p:cNvSpPr>
          <p:nvPr>
            <p:ph idx="1"/>
          </p:nvPr>
        </p:nvSpPr>
        <p:spPr/>
        <p:txBody>
          <a:bodyPr/>
          <a:lstStyle/>
          <a:p>
            <a:pPr marL="171450" lvl="0" indent="-171450" fontAlgn="ctr">
              <a:spcAft>
                <a:spcPts val="600"/>
              </a:spcAft>
            </a:pPr>
            <a:r>
              <a:rPr lang="en-GB" dirty="0">
                <a:solidFill>
                  <a:srgbClr val="002B5C"/>
                </a:solidFill>
                <a:ea typeface="Lato" panose="020F0502020204030203" pitchFamily="34" charset="0"/>
                <a:cs typeface="Lato" panose="020F0502020204030203" pitchFamily="34" charset="0"/>
              </a:rPr>
              <a:t>70% of children with IBD are anaemic due to </a:t>
            </a:r>
            <a:r>
              <a:rPr lang="en-GB" b="1" dirty="0">
                <a:solidFill>
                  <a:srgbClr val="002B5C"/>
                </a:solidFill>
                <a:ea typeface="Lato" panose="020F0502020204030203" pitchFamily="34" charset="0"/>
                <a:cs typeface="Lato" panose="020F0502020204030203" pitchFamily="34" charset="0"/>
              </a:rPr>
              <a:t>malabsorption</a:t>
            </a:r>
            <a:r>
              <a:rPr lang="en-GB" dirty="0">
                <a:solidFill>
                  <a:srgbClr val="002B5C"/>
                </a:solidFill>
                <a:ea typeface="Lato" panose="020F0502020204030203" pitchFamily="34" charset="0"/>
                <a:cs typeface="Lato" panose="020F0502020204030203" pitchFamily="34" charset="0"/>
              </a:rPr>
              <a:t>, </a:t>
            </a:r>
            <a:r>
              <a:rPr lang="en-GB" b="1" dirty="0">
                <a:solidFill>
                  <a:srgbClr val="002B5C"/>
                </a:solidFill>
                <a:ea typeface="Lato" panose="020F0502020204030203" pitchFamily="34" charset="0"/>
                <a:cs typeface="Lato" panose="020F0502020204030203" pitchFamily="34" charset="0"/>
              </a:rPr>
              <a:t>blood loss</a:t>
            </a:r>
            <a:r>
              <a:rPr lang="en-GB" dirty="0">
                <a:solidFill>
                  <a:srgbClr val="002B5C"/>
                </a:solidFill>
                <a:ea typeface="Lato" panose="020F0502020204030203" pitchFamily="34" charset="0"/>
                <a:cs typeface="Lato" panose="020F0502020204030203" pitchFamily="34" charset="0"/>
              </a:rPr>
              <a:t> and </a:t>
            </a:r>
            <a:r>
              <a:rPr lang="en-GB" b="1" dirty="0">
                <a:solidFill>
                  <a:srgbClr val="002B5C"/>
                </a:solidFill>
                <a:ea typeface="Lato" panose="020F0502020204030203" pitchFamily="34" charset="0"/>
                <a:cs typeface="Lato" panose="020F0502020204030203" pitchFamily="34" charset="0"/>
              </a:rPr>
              <a:t>inflammation.</a:t>
            </a:r>
          </a:p>
          <a:p>
            <a:pPr marL="171450" lvl="0" indent="-171450" fontAlgn="ctr">
              <a:spcAft>
                <a:spcPts val="600"/>
              </a:spcAft>
            </a:pPr>
            <a:r>
              <a:rPr lang="en-GB" dirty="0">
                <a:solidFill>
                  <a:srgbClr val="002B5C"/>
                </a:solidFill>
                <a:ea typeface="Lato" panose="020F0502020204030203" pitchFamily="34" charset="0"/>
                <a:cs typeface="Lato" panose="020F0502020204030203" pitchFamily="34" charset="0"/>
              </a:rPr>
              <a:t>Anaemia can delay recovery from flare-ups and cause fatigue, delayed healing, hair loss, tongue soreness, or pica.</a:t>
            </a:r>
          </a:p>
          <a:p>
            <a:pPr marL="171450" lvl="0" indent="-171450" fontAlgn="ctr"/>
            <a:r>
              <a:rPr lang="en-GB" b="1" dirty="0">
                <a:solidFill>
                  <a:srgbClr val="002B5C"/>
                </a:solidFill>
                <a:ea typeface="Lato" panose="020F0502020204030203" pitchFamily="34" charset="0"/>
                <a:cs typeface="Lato" panose="020F0502020204030203" pitchFamily="34" charset="0"/>
              </a:rPr>
              <a:t>Ferritin </a:t>
            </a:r>
            <a:r>
              <a:rPr lang="en-GB" dirty="0">
                <a:solidFill>
                  <a:srgbClr val="002B5C"/>
                </a:solidFill>
                <a:ea typeface="Lato" panose="020F0502020204030203" pitchFamily="34" charset="0"/>
                <a:cs typeface="Lato" panose="020F0502020204030203" pitchFamily="34" charset="0"/>
              </a:rPr>
              <a:t>is an </a:t>
            </a:r>
            <a:r>
              <a:rPr lang="en-GB" b="1" dirty="0">
                <a:solidFill>
                  <a:srgbClr val="002B5C"/>
                </a:solidFill>
                <a:ea typeface="Lato" panose="020F0502020204030203" pitchFamily="34" charset="0"/>
                <a:cs typeface="Lato" panose="020F0502020204030203" pitchFamily="34" charset="0"/>
              </a:rPr>
              <a:t>acute-phase </a:t>
            </a:r>
            <a:r>
              <a:rPr lang="en-GB" dirty="0">
                <a:solidFill>
                  <a:srgbClr val="002B5C"/>
                </a:solidFill>
                <a:ea typeface="Lato" panose="020F0502020204030203" pitchFamily="34" charset="0"/>
                <a:cs typeface="Lato" panose="020F0502020204030203" pitchFamily="34" charset="0"/>
              </a:rPr>
              <a:t>protein: levels of </a:t>
            </a:r>
            <a:r>
              <a:rPr lang="en-GB" b="1" dirty="0">
                <a:solidFill>
                  <a:srgbClr val="002B5C"/>
                </a:solidFill>
                <a:ea typeface="Lato" panose="020F0502020204030203" pitchFamily="34" charset="0"/>
                <a:cs typeface="Lato" panose="020F0502020204030203" pitchFamily="34" charset="0"/>
              </a:rPr>
              <a:t>under 100 µg/l</a:t>
            </a:r>
            <a:r>
              <a:rPr lang="en-GB" dirty="0">
                <a:solidFill>
                  <a:srgbClr val="002B5C"/>
                </a:solidFill>
                <a:ea typeface="Lato" panose="020F0502020204030203" pitchFamily="34" charset="0"/>
                <a:cs typeface="Lato" panose="020F0502020204030203" pitchFamily="34" charset="0"/>
              </a:rPr>
              <a:t> may reflect iron deficiency in the presence of inflammation</a:t>
            </a:r>
            <a:endParaRPr lang="en-LK" dirty="0"/>
          </a:p>
        </p:txBody>
      </p:sp>
    </p:spTree>
    <p:extLst>
      <p:ext uri="{BB962C8B-B14F-4D97-AF65-F5344CB8AC3E}">
        <p14:creationId xmlns:p14="http://schemas.microsoft.com/office/powerpoint/2010/main" val="4159119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F809-D756-0599-13D9-33D0161ED4B4}"/>
              </a:ext>
            </a:extLst>
          </p:cNvPr>
          <p:cNvSpPr>
            <a:spLocks noGrp="1"/>
          </p:cNvSpPr>
          <p:nvPr>
            <p:ph type="title"/>
          </p:nvPr>
        </p:nvSpPr>
        <p:spPr/>
        <p:txBody>
          <a:bodyPr/>
          <a:lstStyle/>
          <a:p>
            <a:r>
              <a:rPr lang="en-LK" b="1" dirty="0"/>
              <a:t>Iron deficiency anaemia ctd</a:t>
            </a:r>
          </a:p>
        </p:txBody>
      </p:sp>
      <p:sp>
        <p:nvSpPr>
          <p:cNvPr id="3" name="Content Placeholder 2">
            <a:extLst>
              <a:ext uri="{FF2B5EF4-FFF2-40B4-BE49-F238E27FC236}">
                <a16:creationId xmlns:a16="http://schemas.microsoft.com/office/drawing/2014/main" id="{017D1B4E-2016-22F2-AA9F-1D2E6ADC1E31}"/>
              </a:ext>
            </a:extLst>
          </p:cNvPr>
          <p:cNvSpPr>
            <a:spLocks noGrp="1"/>
          </p:cNvSpPr>
          <p:nvPr>
            <p:ph idx="1"/>
          </p:nvPr>
        </p:nvSpPr>
        <p:spPr>
          <a:xfrm>
            <a:off x="838199" y="1825625"/>
            <a:ext cx="10863263" cy="4667250"/>
          </a:xfrm>
        </p:spPr>
        <p:txBody>
          <a:bodyPr>
            <a:normAutofit/>
          </a:bodyPr>
          <a:lstStyle/>
          <a:p>
            <a:pPr marL="171450" indent="-171450" fontAlgn="ctr"/>
            <a:r>
              <a:rPr lang="en-GB" dirty="0">
                <a:solidFill>
                  <a:srgbClr val="002B5C"/>
                </a:solidFill>
                <a:ea typeface="Lato" panose="020F0502020204030203" pitchFamily="34" charset="0"/>
                <a:cs typeface="Lato" panose="020F0502020204030203" pitchFamily="34" charset="0"/>
              </a:rPr>
              <a:t>Hepcidin is peptide produced by the liver that has broad antibacterial and antifungal actions, part of the first line of defence at mucosal barriers. </a:t>
            </a:r>
            <a:r>
              <a:rPr lang="en-GB" b="1" dirty="0">
                <a:solidFill>
                  <a:srgbClr val="002B5C"/>
                </a:solidFill>
                <a:ea typeface="Lato" panose="020F0502020204030203" pitchFamily="34" charset="0"/>
                <a:cs typeface="Lato" panose="020F0502020204030203" pitchFamily="34" charset="0"/>
              </a:rPr>
              <a:t>Hepcidin inhibits the intestinal absorption of iron</a:t>
            </a:r>
            <a:r>
              <a:rPr lang="en-GB" dirty="0">
                <a:solidFill>
                  <a:srgbClr val="002B5C"/>
                </a:solidFill>
                <a:ea typeface="Lato" panose="020F0502020204030203" pitchFamily="34" charset="0"/>
                <a:cs typeface="Lato" panose="020F0502020204030203" pitchFamily="34" charset="0"/>
              </a:rPr>
              <a:t>. </a:t>
            </a:r>
            <a:r>
              <a:rPr lang="en-GB" b="1" dirty="0">
                <a:solidFill>
                  <a:srgbClr val="002B5C"/>
                </a:solidFill>
                <a:ea typeface="Lato" panose="020F0502020204030203" pitchFamily="34" charset="0"/>
                <a:cs typeface="Lato" panose="020F0502020204030203" pitchFamily="34" charset="0"/>
              </a:rPr>
              <a:t>Hepcidin levels rise with infection or inflammation</a:t>
            </a:r>
            <a:r>
              <a:rPr lang="en-GB" dirty="0">
                <a:solidFill>
                  <a:srgbClr val="002B5C"/>
                </a:solidFill>
                <a:ea typeface="Lato" panose="020F0502020204030203" pitchFamily="34" charset="0"/>
                <a:cs typeface="Lato" panose="020F0502020204030203" pitchFamily="34" charset="0"/>
              </a:rPr>
              <a:t>, and fall with hypoxia or anaemia.</a:t>
            </a:r>
          </a:p>
          <a:p>
            <a:pPr marL="0" indent="0" fontAlgn="ctr">
              <a:buNone/>
            </a:pPr>
            <a:endParaRPr lang="en-GB" dirty="0">
              <a:solidFill>
                <a:srgbClr val="002B5C"/>
              </a:solidFill>
              <a:ea typeface="Lato" panose="020F0502020204030203" pitchFamily="34" charset="0"/>
              <a:cs typeface="Lato" panose="020F0502020204030203" pitchFamily="34" charset="0"/>
            </a:endParaRPr>
          </a:p>
          <a:p>
            <a:pPr marL="171450" lvl="0" indent="-171450" fontAlgn="ctr">
              <a:spcBef>
                <a:spcPts val="1200"/>
              </a:spcBef>
            </a:pPr>
            <a:r>
              <a:rPr lang="en-GB" dirty="0">
                <a:solidFill>
                  <a:srgbClr val="002B5C"/>
                </a:solidFill>
                <a:ea typeface="Lato" panose="020F0502020204030203" pitchFamily="34" charset="0"/>
                <a:cs typeface="Lato" panose="020F0502020204030203" pitchFamily="34" charset="0"/>
              </a:rPr>
              <a:t>Consider intravenous iron – in severe anaemia, or patient preference, but beware severe hypersensitivity reactions. </a:t>
            </a:r>
          </a:p>
          <a:p>
            <a:endParaRPr lang="en-LK" dirty="0"/>
          </a:p>
        </p:txBody>
      </p:sp>
    </p:spTree>
    <p:extLst>
      <p:ext uri="{BB962C8B-B14F-4D97-AF65-F5344CB8AC3E}">
        <p14:creationId xmlns:p14="http://schemas.microsoft.com/office/powerpoint/2010/main" val="2191931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09AB-CDD5-8A49-B965-5A417B907AAE}"/>
              </a:ext>
            </a:extLst>
          </p:cNvPr>
          <p:cNvSpPr>
            <a:spLocks noGrp="1"/>
          </p:cNvSpPr>
          <p:nvPr>
            <p:ph type="title"/>
          </p:nvPr>
        </p:nvSpPr>
        <p:spPr>
          <a:xfrm>
            <a:off x="1528054" y="427341"/>
            <a:ext cx="8911687" cy="1280890"/>
          </a:xfrm>
        </p:spPr>
        <p:txBody>
          <a:bodyPr/>
          <a:lstStyle/>
          <a:p>
            <a:r>
              <a:rPr lang="en-US" b="1" dirty="0"/>
              <a:t>Management </a:t>
            </a:r>
            <a:r>
              <a:rPr lang="en-US" b="1" dirty="0" err="1"/>
              <a:t>ctd</a:t>
            </a:r>
            <a:endParaRPr lang="en-US" b="1" dirty="0"/>
          </a:p>
        </p:txBody>
      </p:sp>
      <p:sp>
        <p:nvSpPr>
          <p:cNvPr id="3" name="Content Placeholder 2">
            <a:extLst>
              <a:ext uri="{FF2B5EF4-FFF2-40B4-BE49-F238E27FC236}">
                <a16:creationId xmlns:a16="http://schemas.microsoft.com/office/drawing/2014/main" id="{AD9471A1-5C26-A142-B4B4-15341EACEC10}"/>
              </a:ext>
            </a:extLst>
          </p:cNvPr>
          <p:cNvSpPr>
            <a:spLocks noGrp="1"/>
          </p:cNvSpPr>
          <p:nvPr>
            <p:ph idx="1"/>
          </p:nvPr>
        </p:nvSpPr>
        <p:spPr>
          <a:xfrm>
            <a:off x="1066799" y="2071747"/>
            <a:ext cx="10364647" cy="5557777"/>
          </a:xfrm>
        </p:spPr>
        <p:txBody>
          <a:bodyPr/>
          <a:lstStyle/>
          <a:p>
            <a:r>
              <a:rPr lang="en-US" sz="2600" dirty="0"/>
              <a:t>Monitoring nutritional status and growth is important</a:t>
            </a:r>
          </a:p>
          <a:p>
            <a:r>
              <a:rPr lang="en-US" sz="2600" dirty="0"/>
              <a:t>Bone mineral status should be assessed using DEXA</a:t>
            </a:r>
          </a:p>
          <a:p>
            <a:r>
              <a:rPr lang="en-US" sz="2600" dirty="0" err="1"/>
              <a:t>Psycological</a:t>
            </a:r>
            <a:r>
              <a:rPr lang="en-US" sz="2600" dirty="0"/>
              <a:t> intervention to improve quality of life: coping skills, and depression</a:t>
            </a:r>
          </a:p>
          <a:p>
            <a:r>
              <a:rPr lang="en-US" sz="2600" dirty="0"/>
              <a:t>Poor drug compliance in children and adolescent </a:t>
            </a:r>
          </a:p>
          <a:p>
            <a:r>
              <a:rPr lang="en-US" sz="2600" dirty="0"/>
              <a:t>Transitional care</a:t>
            </a:r>
          </a:p>
          <a:p>
            <a:pPr marL="0" indent="0">
              <a:buNone/>
            </a:pPr>
            <a:endParaRPr lang="en-US" dirty="0"/>
          </a:p>
        </p:txBody>
      </p:sp>
    </p:spTree>
    <p:extLst>
      <p:ext uri="{BB962C8B-B14F-4D97-AF65-F5344CB8AC3E}">
        <p14:creationId xmlns:p14="http://schemas.microsoft.com/office/powerpoint/2010/main" val="146817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1690-6009-48E9-8D5F-1649478570E2}"/>
              </a:ext>
            </a:extLst>
          </p:cNvPr>
          <p:cNvSpPr>
            <a:spLocks noGrp="1"/>
          </p:cNvSpPr>
          <p:nvPr>
            <p:ph type="title"/>
          </p:nvPr>
        </p:nvSpPr>
        <p:spPr>
          <a:xfrm>
            <a:off x="838200" y="365129"/>
            <a:ext cx="10515600" cy="655807"/>
          </a:xfrm>
        </p:spPr>
        <p:txBody>
          <a:bodyPr>
            <a:normAutofit/>
          </a:bodyPr>
          <a:lstStyle/>
          <a:p>
            <a:r>
              <a:rPr lang="en-US" b="1" dirty="0"/>
              <a:t>Pathogenesis</a:t>
            </a:r>
          </a:p>
        </p:txBody>
      </p:sp>
      <p:pic>
        <p:nvPicPr>
          <p:cNvPr id="4" name="Content Placeholder 3">
            <a:extLst>
              <a:ext uri="{FF2B5EF4-FFF2-40B4-BE49-F238E27FC236}">
                <a16:creationId xmlns:a16="http://schemas.microsoft.com/office/drawing/2014/main" id="{26E7C344-00D6-4989-BE70-571C32558F01}"/>
              </a:ext>
            </a:extLst>
          </p:cNvPr>
          <p:cNvPicPr>
            <a:picLocks noGrp="1" noChangeAspect="1"/>
          </p:cNvPicPr>
          <p:nvPr>
            <p:ph idx="1"/>
          </p:nvPr>
        </p:nvPicPr>
        <p:blipFill rotWithShape="1">
          <a:blip r:embed="rId2"/>
          <a:srcRect t="6596"/>
          <a:stretch/>
        </p:blipFill>
        <p:spPr>
          <a:xfrm>
            <a:off x="1518084" y="1171852"/>
            <a:ext cx="8664607" cy="5553531"/>
          </a:xfrm>
          <a:prstGeom prst="rect">
            <a:avLst/>
          </a:prstGeom>
          <a:ln w="28575">
            <a:solidFill>
              <a:schemeClr val="tx1"/>
            </a:solidFill>
          </a:ln>
        </p:spPr>
      </p:pic>
    </p:spTree>
    <p:extLst>
      <p:ext uri="{BB962C8B-B14F-4D97-AF65-F5344CB8AC3E}">
        <p14:creationId xmlns:p14="http://schemas.microsoft.com/office/powerpoint/2010/main" val="40191635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38372-26B7-1144-94F2-B8D392E99320}"/>
              </a:ext>
            </a:extLst>
          </p:cNvPr>
          <p:cNvSpPr>
            <a:spLocks noGrp="1"/>
          </p:cNvSpPr>
          <p:nvPr>
            <p:ph type="title"/>
          </p:nvPr>
        </p:nvSpPr>
        <p:spPr/>
        <p:txBody>
          <a:bodyPr>
            <a:normAutofit/>
          </a:bodyPr>
          <a:lstStyle/>
          <a:p>
            <a:r>
              <a:rPr lang="en-US" sz="3600" b="1" dirty="0"/>
              <a:t>Management</a:t>
            </a:r>
            <a:br>
              <a:rPr lang="en-US" sz="3600" b="1" dirty="0"/>
            </a:br>
            <a:r>
              <a:rPr lang="en-US" sz="3200" b="1" dirty="0"/>
              <a:t>Surgical management</a:t>
            </a:r>
          </a:p>
        </p:txBody>
      </p:sp>
      <p:sp>
        <p:nvSpPr>
          <p:cNvPr id="3" name="Text Placeholder 2">
            <a:extLst>
              <a:ext uri="{FF2B5EF4-FFF2-40B4-BE49-F238E27FC236}">
                <a16:creationId xmlns:a16="http://schemas.microsoft.com/office/drawing/2014/main" id="{23710CEB-256F-214E-8F7A-5E538AA2EA3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1426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38025F-3BD1-6048-9DCC-CB88E10C98D9}"/>
              </a:ext>
            </a:extLst>
          </p:cNvPr>
          <p:cNvSpPr>
            <a:spLocks noGrp="1"/>
          </p:cNvSpPr>
          <p:nvPr>
            <p:ph idx="1"/>
          </p:nvPr>
        </p:nvSpPr>
        <p:spPr>
          <a:xfrm>
            <a:off x="1836856" y="675190"/>
            <a:ext cx="10223963" cy="5887656"/>
          </a:xfrm>
        </p:spPr>
        <p:txBody>
          <a:bodyPr>
            <a:normAutofit/>
          </a:bodyPr>
          <a:lstStyle/>
          <a:p>
            <a:r>
              <a:rPr lang="en-US" sz="2800" dirty="0"/>
              <a:t>Elective colectomy may indicated in children with active or steroid-dependent UC despite maximal treatment with 5-ASA, thiopurines and anti-TNF therapy</a:t>
            </a:r>
          </a:p>
          <a:p>
            <a:pPr marL="0" indent="0">
              <a:buNone/>
            </a:pPr>
            <a:endParaRPr lang="en-US" sz="2800" dirty="0"/>
          </a:p>
          <a:p>
            <a:r>
              <a:rPr lang="en-US" sz="2800" dirty="0"/>
              <a:t>Or colonic dysplasia</a:t>
            </a:r>
          </a:p>
          <a:p>
            <a:r>
              <a:rPr lang="en-US" sz="2800" dirty="0"/>
              <a:t>Proctocolectomy (</a:t>
            </a:r>
            <a:r>
              <a:rPr lang="en-US" sz="2800" dirty="0" err="1"/>
              <a:t>ileonal</a:t>
            </a:r>
            <a:r>
              <a:rPr lang="en-US" sz="2800" dirty="0"/>
              <a:t> pouch or </a:t>
            </a:r>
            <a:r>
              <a:rPr lang="en-US" sz="2800" dirty="0" err="1"/>
              <a:t>ileal</a:t>
            </a:r>
            <a:r>
              <a:rPr lang="en-US" sz="2800" dirty="0"/>
              <a:t> pouch-anal anastomosis)J-pouch is preferred</a:t>
            </a:r>
          </a:p>
        </p:txBody>
      </p:sp>
    </p:spTree>
    <p:extLst>
      <p:ext uri="{BB962C8B-B14F-4D97-AF65-F5344CB8AC3E}">
        <p14:creationId xmlns:p14="http://schemas.microsoft.com/office/powerpoint/2010/main" val="4843389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B9EB39-1B7B-0447-8674-1898D75B4A3C}"/>
              </a:ext>
            </a:extLst>
          </p:cNvPr>
          <p:cNvPicPr>
            <a:picLocks noChangeAspect="1"/>
          </p:cNvPicPr>
          <p:nvPr/>
        </p:nvPicPr>
        <p:blipFill>
          <a:blip r:embed="rId2"/>
          <a:stretch>
            <a:fillRect/>
          </a:stretch>
        </p:blipFill>
        <p:spPr>
          <a:xfrm>
            <a:off x="968375" y="1331913"/>
            <a:ext cx="11112500" cy="5194300"/>
          </a:xfrm>
          <a:prstGeom prst="rect">
            <a:avLst/>
          </a:prstGeom>
        </p:spPr>
      </p:pic>
    </p:spTree>
    <p:extLst>
      <p:ext uri="{BB962C8B-B14F-4D97-AF65-F5344CB8AC3E}">
        <p14:creationId xmlns:p14="http://schemas.microsoft.com/office/powerpoint/2010/main" val="20283041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782D-9FB4-7548-9A49-1DA119D03FE2}"/>
              </a:ext>
            </a:extLst>
          </p:cNvPr>
          <p:cNvSpPr>
            <a:spLocks noGrp="1"/>
          </p:cNvSpPr>
          <p:nvPr>
            <p:ph type="title"/>
          </p:nvPr>
        </p:nvSpPr>
        <p:spPr/>
        <p:txBody>
          <a:bodyPr>
            <a:normAutofit/>
          </a:bodyPr>
          <a:lstStyle/>
          <a:p>
            <a:pPr algn="ctr"/>
            <a:r>
              <a:rPr lang="en-US" sz="5400" b="1" dirty="0"/>
              <a:t>THANK YOU</a:t>
            </a:r>
          </a:p>
        </p:txBody>
      </p:sp>
    </p:spTree>
    <p:extLst>
      <p:ext uri="{BB962C8B-B14F-4D97-AF65-F5344CB8AC3E}">
        <p14:creationId xmlns:p14="http://schemas.microsoft.com/office/powerpoint/2010/main" val="134990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AC07-126B-4C5E-BEE7-09A9507AB4F3}"/>
              </a:ext>
            </a:extLst>
          </p:cNvPr>
          <p:cNvSpPr>
            <a:spLocks noGrp="1"/>
          </p:cNvSpPr>
          <p:nvPr>
            <p:ph type="title"/>
          </p:nvPr>
        </p:nvSpPr>
        <p:spPr>
          <a:xfrm>
            <a:off x="838200" y="365127"/>
            <a:ext cx="10515600" cy="931013"/>
          </a:xfrm>
        </p:spPr>
        <p:txBody>
          <a:bodyPr/>
          <a:lstStyle/>
          <a:p>
            <a:r>
              <a:rPr lang="en-US" b="1" dirty="0"/>
              <a:t>Pathogenesis: </a:t>
            </a:r>
            <a:r>
              <a:rPr lang="en-US" b="1" dirty="0">
                <a:solidFill>
                  <a:srgbClr val="00B050"/>
                </a:solidFill>
              </a:rPr>
              <a:t>Altered gut microbiome</a:t>
            </a:r>
          </a:p>
        </p:txBody>
      </p:sp>
      <p:sp>
        <p:nvSpPr>
          <p:cNvPr id="3" name="Content Placeholder 2">
            <a:extLst>
              <a:ext uri="{FF2B5EF4-FFF2-40B4-BE49-F238E27FC236}">
                <a16:creationId xmlns:a16="http://schemas.microsoft.com/office/drawing/2014/main" id="{6155FA1D-54F4-4857-A447-C3F88A0B5739}"/>
              </a:ext>
            </a:extLst>
          </p:cNvPr>
          <p:cNvSpPr>
            <a:spLocks noGrp="1"/>
          </p:cNvSpPr>
          <p:nvPr>
            <p:ph idx="1"/>
          </p:nvPr>
        </p:nvSpPr>
        <p:spPr>
          <a:xfrm>
            <a:off x="838200" y="1390619"/>
            <a:ext cx="11353800" cy="5338794"/>
          </a:xfrm>
        </p:spPr>
        <p:txBody>
          <a:bodyPr>
            <a:normAutofit/>
          </a:bodyPr>
          <a:lstStyle/>
          <a:p>
            <a:r>
              <a:rPr lang="en-US" dirty="0"/>
              <a:t>Microbiome of children with IBD is a characterized by low bacterial diversity and associated reduction in microbial gene diversity leading to loss of function.</a:t>
            </a:r>
          </a:p>
          <a:p>
            <a:r>
              <a:rPr lang="en-US" dirty="0"/>
              <a:t>Increase pathogenic bacteria and loss of friendly colonies.</a:t>
            </a:r>
          </a:p>
          <a:p>
            <a:r>
              <a:rPr lang="en-US" dirty="0"/>
              <a:t>The possible changes include</a:t>
            </a:r>
          </a:p>
          <a:p>
            <a:pPr lvl="1"/>
            <a:r>
              <a:rPr lang="en-US" dirty="0"/>
              <a:t>Increased in </a:t>
            </a:r>
            <a:r>
              <a:rPr lang="en-US" dirty="0" err="1"/>
              <a:t>Bacteroids</a:t>
            </a:r>
            <a:r>
              <a:rPr lang="en-US" dirty="0"/>
              <a:t> 		(Detrimental) </a:t>
            </a:r>
          </a:p>
          <a:p>
            <a:pPr lvl="1"/>
            <a:r>
              <a:rPr lang="en-US" dirty="0"/>
              <a:t>Increased in E coli  		(Detrimental) </a:t>
            </a:r>
          </a:p>
          <a:p>
            <a:pPr lvl="1"/>
            <a:r>
              <a:rPr lang="en-US" dirty="0"/>
              <a:t>Reduced </a:t>
            </a:r>
            <a:r>
              <a:rPr lang="en-US" dirty="0" err="1"/>
              <a:t>Fermicutes</a:t>
            </a:r>
            <a:r>
              <a:rPr lang="en-US" dirty="0"/>
              <a:t> 		(Detrimental) </a:t>
            </a:r>
          </a:p>
          <a:p>
            <a:pPr lvl="1"/>
            <a:r>
              <a:rPr lang="en-US" dirty="0"/>
              <a:t>Increased </a:t>
            </a:r>
            <a:r>
              <a:rPr lang="en-US" dirty="0" err="1"/>
              <a:t>Faecalibacterium</a:t>
            </a:r>
            <a:r>
              <a:rPr lang="en-US" dirty="0"/>
              <a:t> 	(Beneficial)</a:t>
            </a:r>
          </a:p>
          <a:p>
            <a:r>
              <a:rPr lang="en-US" dirty="0"/>
              <a:t>It is possible that the altered microbiome interact with immune mechanism contributing to the pathogenesis</a:t>
            </a:r>
          </a:p>
        </p:txBody>
      </p:sp>
    </p:spTree>
    <p:extLst>
      <p:ext uri="{BB962C8B-B14F-4D97-AF65-F5344CB8AC3E}">
        <p14:creationId xmlns:p14="http://schemas.microsoft.com/office/powerpoint/2010/main" val="199882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A0BBE-DCAF-49B6-9DAE-D52D694054CF}"/>
              </a:ext>
            </a:extLst>
          </p:cNvPr>
          <p:cNvSpPr>
            <a:spLocks noGrp="1"/>
          </p:cNvSpPr>
          <p:nvPr>
            <p:ph type="title"/>
          </p:nvPr>
        </p:nvSpPr>
        <p:spPr>
          <a:xfrm>
            <a:off x="838200" y="365128"/>
            <a:ext cx="10515600" cy="1055300"/>
          </a:xfrm>
        </p:spPr>
        <p:txBody>
          <a:bodyPr/>
          <a:lstStyle/>
          <a:p>
            <a:r>
              <a:rPr lang="en-US" b="1" dirty="0"/>
              <a:t>Pathogenesis: </a:t>
            </a:r>
            <a:r>
              <a:rPr lang="en-US" b="1" dirty="0">
                <a:solidFill>
                  <a:srgbClr val="00B050"/>
                </a:solidFill>
              </a:rPr>
              <a:t>Genetic Mechanisms</a:t>
            </a:r>
          </a:p>
        </p:txBody>
      </p:sp>
      <p:sp>
        <p:nvSpPr>
          <p:cNvPr id="3" name="Content Placeholder 2">
            <a:extLst>
              <a:ext uri="{FF2B5EF4-FFF2-40B4-BE49-F238E27FC236}">
                <a16:creationId xmlns:a16="http://schemas.microsoft.com/office/drawing/2014/main" id="{D4B88BDB-F1FF-4A39-9255-6C701EC8FAE3}"/>
              </a:ext>
            </a:extLst>
          </p:cNvPr>
          <p:cNvSpPr>
            <a:spLocks noGrp="1"/>
          </p:cNvSpPr>
          <p:nvPr>
            <p:ph idx="1"/>
          </p:nvPr>
        </p:nvSpPr>
        <p:spPr>
          <a:xfrm>
            <a:off x="838203" y="1825625"/>
            <a:ext cx="10658383" cy="4351339"/>
          </a:xfrm>
        </p:spPr>
        <p:txBody>
          <a:bodyPr>
            <a:normAutofit/>
          </a:bodyPr>
          <a:lstStyle/>
          <a:p>
            <a:r>
              <a:rPr lang="en-US" dirty="0"/>
              <a:t>First susceptible gene for ileal </a:t>
            </a:r>
            <a:r>
              <a:rPr lang="en-US" dirty="0" err="1"/>
              <a:t>Crohns</a:t>
            </a:r>
            <a:r>
              <a:rPr lang="en-US" dirty="0"/>
              <a:t> NOD 15 was described in 2001</a:t>
            </a:r>
          </a:p>
          <a:p>
            <a:r>
              <a:rPr lang="en-US" dirty="0"/>
              <a:t>Since then a at least 240 genes have been described in association with IBD</a:t>
            </a:r>
          </a:p>
          <a:p>
            <a:r>
              <a:rPr lang="en-US" dirty="0"/>
              <a:t>Some of the identified genes include</a:t>
            </a:r>
          </a:p>
          <a:p>
            <a:pPr lvl="1"/>
            <a:r>
              <a:rPr lang="en-US" dirty="0"/>
              <a:t>Autophagy genes (NOD 15, ITLN1)</a:t>
            </a:r>
          </a:p>
          <a:p>
            <a:pPr lvl="1"/>
            <a:r>
              <a:rPr lang="en-US" dirty="0"/>
              <a:t>Immune dysregulation (mutations in IL-10, IL-10RB, IL-23)</a:t>
            </a:r>
          </a:p>
          <a:p>
            <a:r>
              <a:rPr lang="en-US" dirty="0"/>
              <a:t>VEOIBD is always associate with genetic mutation and immunodeficiencies</a:t>
            </a:r>
          </a:p>
          <a:p>
            <a:r>
              <a:rPr lang="en-US" dirty="0"/>
              <a:t>Monozygotic twins exhibit phenotypic concordance in 50–70 % of CD patients, and their relative risk of developing CD is 800-fold greater compared to the general population.</a:t>
            </a:r>
          </a:p>
        </p:txBody>
      </p:sp>
    </p:spTree>
    <p:extLst>
      <p:ext uri="{BB962C8B-B14F-4D97-AF65-F5344CB8AC3E}">
        <p14:creationId xmlns:p14="http://schemas.microsoft.com/office/powerpoint/2010/main" val="146396668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{83C8A421-F304-3C4F-BE6F-58B18EF09A9A}tf10001073_mac</Template>
  <TotalTime>2112</TotalTime>
  <Words>2999</Words>
  <Application>Microsoft Macintosh PowerPoint</Application>
  <PresentationFormat>Widescreen</PresentationFormat>
  <Paragraphs>369</Paragraphs>
  <Slides>73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Lato</vt:lpstr>
      <vt:lpstr>Tw Cen MT</vt:lpstr>
      <vt:lpstr>Wingdings</vt:lpstr>
      <vt:lpstr>Droplet</vt:lpstr>
      <vt:lpstr>Inflammatory Bowel Disease in Children</vt:lpstr>
      <vt:lpstr>Outline</vt:lpstr>
      <vt:lpstr>PowerPoint Presentation</vt:lpstr>
      <vt:lpstr>PowerPoint Presentation</vt:lpstr>
      <vt:lpstr>Epidemiology</vt:lpstr>
      <vt:lpstr>Epidemiology</vt:lpstr>
      <vt:lpstr>Pathogenesis</vt:lpstr>
      <vt:lpstr>Pathogenesis: Altered gut microbiome</vt:lpstr>
      <vt:lpstr>Pathogenesis: Genetic Mechanisms</vt:lpstr>
      <vt:lpstr>Pathogenesis: Environmental Factors</vt:lpstr>
      <vt:lpstr>Pathogenesis: Immune Dysregulation</vt:lpstr>
      <vt:lpstr>Clinical Picture</vt:lpstr>
      <vt:lpstr>Ulcerative colitis</vt:lpstr>
      <vt:lpstr>Clinical features</vt:lpstr>
      <vt:lpstr>Clinical Features: Growth Faltering</vt:lpstr>
      <vt:lpstr>Differential diagnosis</vt:lpstr>
      <vt:lpstr>Diagnosis</vt:lpstr>
      <vt:lpstr>Laboratory tests</vt:lpstr>
      <vt:lpstr>Endoscopy</vt:lpstr>
      <vt:lpstr>UC at Endoscopy</vt:lpstr>
      <vt:lpstr>CD at colonoscopy</vt:lpstr>
      <vt:lpstr>Imaging -   MR Enterography </vt:lpstr>
      <vt:lpstr>Imaging- Wireless Capsular Endoscopy (WCE)</vt:lpstr>
      <vt:lpstr>Additional Tests for VEOIBD</vt:lpstr>
      <vt:lpstr>PowerPoint Presentation</vt:lpstr>
      <vt:lpstr>Diagnostic Workup (Revised Porto Criteria 2014)</vt:lpstr>
      <vt:lpstr>Management of IBD</vt:lpstr>
      <vt:lpstr>Aims of Management</vt:lpstr>
      <vt:lpstr>PowerPoint Presentation</vt:lpstr>
      <vt:lpstr>PowerPoint Presentation</vt:lpstr>
      <vt:lpstr>British Society of Paediatric Gastroenterology, Hepatology and Nutrition (BSPGHAN) Guidelines on IBD </vt:lpstr>
      <vt:lpstr>Steroids for Remission Induction</vt:lpstr>
      <vt:lpstr>PowerPoint Presentation</vt:lpstr>
      <vt:lpstr>Budesonide</vt:lpstr>
      <vt:lpstr>Exclusive Enteral Nutrition (EEN)</vt:lpstr>
      <vt:lpstr>Exclusive Enteral Nutrition (EEN)</vt:lpstr>
      <vt:lpstr>Exclusive Enteral Nutrition (EEN)</vt:lpstr>
      <vt:lpstr>Maintenance of Remission</vt:lpstr>
      <vt:lpstr>Thiopurines</vt:lpstr>
      <vt:lpstr>Thiopurines</vt:lpstr>
      <vt:lpstr>Thiopurines: Benefits and Risks</vt:lpstr>
      <vt:lpstr>Methotrexate</vt:lpstr>
      <vt:lpstr>Anti-TNF Agents</vt:lpstr>
      <vt:lpstr>PowerPoint Presentation</vt:lpstr>
      <vt:lpstr>Anti-TNF Agents</vt:lpstr>
      <vt:lpstr>Anti-TNF Therapy</vt:lpstr>
      <vt:lpstr>Anti-TNF Therapy</vt:lpstr>
      <vt:lpstr>PowerPoint Presentation</vt:lpstr>
      <vt:lpstr>Fistulating Crohns Disease</vt:lpstr>
      <vt:lpstr>Perianal Crohns Disease</vt:lpstr>
      <vt:lpstr>PowerPoint Presentation</vt:lpstr>
      <vt:lpstr>PowerPoint Presentation</vt:lpstr>
      <vt:lpstr>British Society of Paediatric Gastroenterology, Hepatology and Nutrition (BSPGHAN) Guidelines on IBD </vt:lpstr>
      <vt:lpstr>Mild to Moderate colitis</vt:lpstr>
      <vt:lpstr>PowerPoint Presentation</vt:lpstr>
      <vt:lpstr>Moderate-severe colitis oral steroids- prednisolone</vt:lpstr>
      <vt:lpstr>Acute Severe colitis (PUCAI &gt;65)</vt:lpstr>
      <vt:lpstr>Toxic megacolon</vt:lpstr>
      <vt:lpstr>Management of toxic megacolon</vt:lpstr>
      <vt:lpstr>Second line medications</vt:lpstr>
      <vt:lpstr>Immunomodulators </vt:lpstr>
      <vt:lpstr>Immunomodulators ctd</vt:lpstr>
      <vt:lpstr>PowerPoint Presentation</vt:lpstr>
      <vt:lpstr>Biological Agents 1. Infliximab           2. Adalimumab</vt:lpstr>
      <vt:lpstr>Infliximab (IFX)</vt:lpstr>
      <vt:lpstr>Adalimumab</vt:lpstr>
      <vt:lpstr>Iron deficiency anaemia </vt:lpstr>
      <vt:lpstr>Iron deficiency anaemia ctd</vt:lpstr>
      <vt:lpstr>Management ctd</vt:lpstr>
      <vt:lpstr>Management Surgical management</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Inflammatory bowel disese</dc:title>
  <dc:creator>Microsoft Office User</dc:creator>
  <cp:lastModifiedBy>Wathsala Hathagoda</cp:lastModifiedBy>
  <cp:revision>65</cp:revision>
  <dcterms:created xsi:type="dcterms:W3CDTF">2021-11-18T06:40:06Z</dcterms:created>
  <dcterms:modified xsi:type="dcterms:W3CDTF">2023-10-16T09:56:16Z</dcterms:modified>
</cp:coreProperties>
</file>